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64" r:id="rId6"/>
    <p:sldId id="300" r:id="rId7"/>
    <p:sldId id="290" r:id="rId8"/>
    <p:sldId id="291" r:id="rId9"/>
    <p:sldId id="292" r:id="rId10"/>
    <p:sldId id="293" r:id="rId11"/>
    <p:sldId id="294" r:id="rId12"/>
    <p:sldId id="296" r:id="rId13"/>
    <p:sldId id="310" r:id="rId14"/>
    <p:sldId id="299" r:id="rId15"/>
    <p:sldId id="303" r:id="rId16"/>
    <p:sldId id="309" r:id="rId17"/>
    <p:sldId id="306" r:id="rId18"/>
    <p:sldId id="272" r:id="rId19"/>
    <p:sldId id="318" r:id="rId20"/>
    <p:sldId id="319" r:id="rId21"/>
    <p:sldId id="320" r:id="rId22"/>
    <p:sldId id="321" r:id="rId23"/>
    <p:sldId id="322" r:id="rId24"/>
    <p:sldId id="323" r:id="rId25"/>
    <p:sldId id="324" r:id="rId26"/>
    <p:sldId id="325" r:id="rId27"/>
    <p:sldId id="326" r:id="rId28"/>
    <p:sldId id="334" r:id="rId29"/>
    <p:sldId id="333" r:id="rId30"/>
    <p:sldId id="332" r:id="rId31"/>
    <p:sldId id="331" r:id="rId32"/>
    <p:sldId id="330" r:id="rId33"/>
    <p:sldId id="329" r:id="rId34"/>
    <p:sldId id="328" r:id="rId35"/>
    <p:sldId id="327" r:id="rId36"/>
    <p:sldId id="276" r:id="rId37"/>
    <p:sldId id="260" r:id="rId38"/>
    <p:sldId id="277" r:id="rId39"/>
    <p:sldId id="280" r:id="rId40"/>
    <p:sldId id="281" r:id="rId41"/>
    <p:sldId id="282" r:id="rId42"/>
    <p:sldId id="284" r:id="rId43"/>
    <p:sldId id="316" r:id="rId44"/>
    <p:sldId id="335" r:id="rId45"/>
    <p:sldId id="273" r:id="rId46"/>
    <p:sldId id="285" r:id="rId47"/>
    <p:sldId id="283" r:id="rId48"/>
    <p:sldId id="315" r:id="rId49"/>
    <p:sldId id="26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54A37-FCF6-2C5B-936B-917B598F1DF4}" name="Karla Estrada" initials="KE" userId="S::kestrada@adcogov.org::2f409d2e-4ea5-4290-b9f4-8da654c360fa" providerId="AD"/>
  <p188:author id="{3F4A106B-2298-70E3-6C1B-87F4A1F27463}" name="Fran Babrow" initials="FB" userId="S::FBabrow@adcogov.org::65994250-5de4-4051-bccb-890e36d7e64f" providerId="AD"/>
  <p188:author id="{BAD32E8D-5667-F2D4-C0A3-663DACE1F9E1}" name="Emma J. Goforth" initials="EG" userId="S::egoforth@adcogov.org::ea8c85fa-24ec-4c50-8b49-0df652645220" providerId="AD"/>
  <p188:author id="{DFE2599B-BAD1-D5E6-5D6D-657E51B72637}" name="Fran Babrow" initials="FB" userId="S::fbabrow@adcogov.org::65994250-5de4-4051-bccb-890e36d7e64f" providerId="AD"/>
  <p188:author id="{DEB3C7A6-6C66-3699-3A11-D93AC9133BA0}" name="Karla Estrada" initials="KE" userId="S::KEstrada@adcogov.org::2f409d2e-4ea5-4290-b9f4-8da654c360fa" providerId="AD"/>
  <p188:author id="{B0008DC9-2CBF-822F-B346-F9B156D43DA1}" name="Emma J. Goforth" initials="EJG" userId="S::EGoforth@adcogov.org::ea8c85fa-24ec-4c50-8b49-0df652645220" providerId="AD"/>
  <p188:author id="{AF9635D3-9F9D-1599-3581-6A9882892DCC}" name="Natalee Salcedo" initials="NS" userId="S::NSalcedo@adcogov.org::683f6254-ec53-4651-8f63-506657a22c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D8D"/>
    <a:srgbClr val="B6CEE6"/>
    <a:srgbClr val="8FBAE3"/>
    <a:srgbClr val="63A2D8"/>
    <a:srgbClr val="3789CD"/>
    <a:srgbClr val="606060"/>
    <a:srgbClr val="1B1A4E"/>
    <a:srgbClr val="AEAE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0C838-667F-459D-8A0A-6E48BB34DC9A}" v="265" dt="2024-05-23T21:55:15.142"/>
    <p1510:client id="{8EA10277-580F-0FD3-E34E-573BFD438EF9}" v="55" dt="2024-05-24T14:50:05.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dgm:t>
        <a:bodyPr/>
        <a:lstStyle/>
        <a:p>
          <a:r>
            <a:rPr lang="en-US">
              <a:latin typeface="Segoe UI Semilight" panose="020B0402040204020203" pitchFamily="34" charset="0"/>
              <a:cs typeface="Segoe UI Semilight" panose="020B0402040204020203" pitchFamily="34" charset="0"/>
            </a:rPr>
            <a:t>Portal</a:t>
          </a:r>
          <a:r>
            <a:rPr lang="en-US" baseline="0">
              <a:latin typeface="Segoe UI Semilight" panose="020B0402040204020203" pitchFamily="34" charset="0"/>
              <a:cs typeface="Segoe UI Semilight" panose="020B0402040204020203" pitchFamily="34" charset="0"/>
            </a:rPr>
            <a:t> Login</a:t>
          </a:r>
          <a:endParaRPr lang="en-US">
            <a:latin typeface="Segoe UI Semilight" panose="020B0402040204020203" pitchFamily="34" charset="0"/>
            <a:cs typeface="Segoe UI Semilight" panose="020B0402040204020203" pitchFamily="34" charset="0"/>
          </a:endParaRP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dgm:t>
        <a:bodyPr/>
        <a:lstStyle/>
        <a:p>
          <a:r>
            <a:rPr lang="en-US">
              <a:latin typeface="Segoe UI Semilight" panose="020B0402040204020203" pitchFamily="34" charset="0"/>
              <a:cs typeface="Segoe UI Semilight" panose="020B0402040204020203" pitchFamily="34" charset="0"/>
            </a:rPr>
            <a:t>Verify</a:t>
          </a:r>
          <a:r>
            <a:rPr lang="en-US" baseline="0">
              <a:latin typeface="Segoe UI Semilight" panose="020B0402040204020203" pitchFamily="34" charset="0"/>
              <a:cs typeface="Segoe UI Semilight" panose="020B0402040204020203" pitchFamily="34" charset="0"/>
            </a:rPr>
            <a:t> Email </a:t>
          </a:r>
          <a:endParaRPr lang="en-US">
            <a:latin typeface="Segoe UI Semilight" panose="020B0402040204020203" pitchFamily="34" charset="0"/>
            <a:cs typeface="Segoe UI Semilight" panose="020B0402040204020203" pitchFamily="34" charset="0"/>
          </a:endParaRP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38100">
          <a:solidFill>
            <a:schemeClr val="accent2"/>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dgm:t>
        <a:bodyPr/>
        <a:lstStyle/>
        <a:p>
          <a:r>
            <a:rPr lang="en-US">
              <a:latin typeface="Segoe UI Semilight" panose="020B0402040204020203" pitchFamily="34" charset="0"/>
              <a:cs typeface="Segoe UI Semilight" panose="020B0402040204020203" pitchFamily="34" charset="0"/>
            </a:rPr>
            <a:t>Verify Email </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38100">
          <a:solidFill>
            <a:schemeClr val="accent2"/>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rgbClr val="41719C"/>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a:ln w="38100">
          <a:solidFill>
            <a:schemeClr val="accent2"/>
          </a:solidFill>
        </a:ln>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dgm:t>
        <a:bodyPr/>
        <a:lstStyle/>
        <a:p>
          <a:r>
            <a:rPr lang="en-US">
              <a:latin typeface="Segoe UI Semilight" panose="020B0402040204020203" pitchFamily="34" charset="0"/>
              <a:cs typeface="Segoe UI Semilight" panose="020B0402040204020203" pitchFamily="34" charset="0"/>
            </a:rPr>
            <a:t>Verify Email</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12700">
          <a:solidFill>
            <a:srgbClr val="6895C6"/>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rgbClr val="41719C"/>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a:ln w="6350">
          <a:solidFill>
            <a:schemeClr val="accent1">
              <a:lumMod val="75000"/>
            </a:schemeClr>
          </a:solidFill>
        </a:ln>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a:ln w="57150">
          <a:solidFill>
            <a:schemeClr val="accent2"/>
          </a:solidFill>
        </a:ln>
      </dgm:spPr>
      <dgm:t>
        <a:bodyPr/>
        <a:lstStyle/>
        <a:p>
          <a:r>
            <a:rPr lang="en-US">
              <a:latin typeface="Segoe UI Semilight" panose="020B0402040204020203" pitchFamily="34" charset="0"/>
              <a:cs typeface="Segoe UI Semilight" panose="020B0402040204020203" pitchFamily="34" charset="0"/>
            </a:rPr>
            <a:t>Verify Email</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12700">
          <a:solidFill>
            <a:srgbClr val="6895C6"/>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rgbClr val="41719C"/>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a:ln w="6350">
          <a:solidFill>
            <a:schemeClr val="accent1">
              <a:lumMod val="75000"/>
            </a:schemeClr>
          </a:solidFill>
        </a:ln>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a:ln w="57150">
          <a:solidFill>
            <a:schemeClr val="accent2"/>
          </a:solidFill>
        </a:ln>
      </dgm:spPr>
      <dgm:t>
        <a:bodyPr/>
        <a:lstStyle/>
        <a:p>
          <a:r>
            <a:rPr lang="en-US">
              <a:latin typeface="Segoe UI Semilight" panose="020B0402040204020203" pitchFamily="34" charset="0"/>
              <a:cs typeface="Segoe UI Semilight" panose="020B0402040204020203" pitchFamily="34" charset="0"/>
            </a:rPr>
            <a:t>Verify Email</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12700">
          <a:solidFill>
            <a:srgbClr val="6895C6"/>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rgbClr val="41719C"/>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a:ln w="6350">
          <a:solidFill>
            <a:schemeClr val="accent1">
              <a:lumMod val="75000"/>
            </a:schemeClr>
          </a:solidFill>
        </a:ln>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a:ln w="38100">
          <a:solidFill>
            <a:schemeClr val="accent2"/>
          </a:solidFill>
        </a:ln>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a:ln w="12700">
          <a:solidFill>
            <a:srgbClr val="3789CD"/>
          </a:solidFill>
        </a:ln>
      </dgm:spPr>
      <dgm:t>
        <a:bodyPr/>
        <a:lstStyle/>
        <a:p>
          <a:r>
            <a:rPr lang="en-US">
              <a:latin typeface="Segoe UI Semilight" panose="020B0402040204020203" pitchFamily="34" charset="0"/>
              <a:cs typeface="Segoe UI Semilight" panose="020B0402040204020203" pitchFamily="34" charset="0"/>
            </a:rPr>
            <a:t>Verify Email</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12700">
          <a:solidFill>
            <a:srgbClr val="6895C6"/>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rgbClr val="41719C"/>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7A7705-C60F-45B5-AFE9-A64CD80ED4CD}" type="doc">
      <dgm:prSet loTypeId="urn:microsoft.com/office/officeart/2005/8/layout/chevronAccent+Icon" loCatId="process" qsTypeId="urn:microsoft.com/office/officeart/2005/8/quickstyle/simple1" qsCatId="simple" csTypeId="urn:microsoft.com/office/officeart/2005/8/colors/accent5_4" csCatId="accent5" phldr="1"/>
      <dgm:spPr/>
    </dgm:pt>
    <dgm:pt modelId="{821E1B28-AD4D-4CDF-94A2-47F2AB493735}">
      <dgm:prSet phldrT="[Text]"/>
      <dgm:spPr>
        <a:ln w="6350">
          <a:solidFill>
            <a:schemeClr val="accent1">
              <a:lumMod val="75000"/>
            </a:schemeClr>
          </a:solidFill>
        </a:ln>
      </dgm:spPr>
      <dgm:t>
        <a:bodyPr/>
        <a:lstStyle/>
        <a:p>
          <a:r>
            <a:rPr lang="en-US">
              <a:latin typeface="Segoe UI Semilight" panose="020B0402040204020203" pitchFamily="34" charset="0"/>
              <a:cs typeface="Segoe UI Semilight" panose="020B0402040204020203" pitchFamily="34" charset="0"/>
            </a:rPr>
            <a:t>Create an Account</a:t>
          </a:r>
        </a:p>
      </dgm:t>
    </dgm:pt>
    <dgm:pt modelId="{14DEBA91-3A0E-4649-8B28-46F4954BFFE3}" type="parTrans" cxnId="{62E14E9B-AFBA-4085-81F0-F6E984B31014}">
      <dgm:prSet/>
      <dgm:spPr/>
      <dgm:t>
        <a:bodyPr/>
        <a:lstStyle/>
        <a:p>
          <a:endParaRPr lang="en-US"/>
        </a:p>
      </dgm:t>
    </dgm:pt>
    <dgm:pt modelId="{B1CABA95-3A00-444D-88E4-0DFCB83F2A7F}" type="sibTrans" cxnId="{62E14E9B-AFBA-4085-81F0-F6E984B31014}">
      <dgm:prSet/>
      <dgm:spPr/>
      <dgm:t>
        <a:bodyPr/>
        <a:lstStyle/>
        <a:p>
          <a:endParaRPr lang="en-US"/>
        </a:p>
      </dgm:t>
    </dgm:pt>
    <dgm:pt modelId="{43B09B0F-7047-402E-A097-7E1186FEAF43}">
      <dgm:prSet phldrT="[Text]"/>
      <dgm:spPr>
        <a:ln w="12700">
          <a:solidFill>
            <a:srgbClr val="0070C0"/>
          </a:solidFill>
        </a:ln>
      </dgm:spPr>
      <dgm:t>
        <a:bodyPr/>
        <a:lstStyle/>
        <a:p>
          <a:r>
            <a:rPr lang="en-US">
              <a:latin typeface="Segoe UI Semilight" panose="020B0402040204020203" pitchFamily="34" charset="0"/>
              <a:cs typeface="Segoe UI Semilight" panose="020B0402040204020203" pitchFamily="34" charset="0"/>
            </a:rPr>
            <a:t>Portal Login</a:t>
          </a:r>
        </a:p>
      </dgm:t>
    </dgm:pt>
    <dgm:pt modelId="{E7757FFD-ED5A-458D-9EF0-93AAF90B8D4B}" type="parTrans" cxnId="{34BDAA87-F675-4D1E-ABEC-1686F5D486A8}">
      <dgm:prSet/>
      <dgm:spPr/>
      <dgm:t>
        <a:bodyPr/>
        <a:lstStyle/>
        <a:p>
          <a:endParaRPr lang="en-US"/>
        </a:p>
      </dgm:t>
    </dgm:pt>
    <dgm:pt modelId="{7BB75872-34BF-4A75-A12F-B3F337B66AA3}" type="sibTrans" cxnId="{34BDAA87-F675-4D1E-ABEC-1686F5D486A8}">
      <dgm:prSet/>
      <dgm:spPr/>
      <dgm:t>
        <a:bodyPr/>
        <a:lstStyle/>
        <a:p>
          <a:endParaRPr lang="en-US"/>
        </a:p>
      </dgm:t>
    </dgm:pt>
    <dgm:pt modelId="{1D8E0143-B474-404F-9118-26C8F6367B3C}">
      <dgm:prSet phldrT="[Text]"/>
      <dgm:spPr>
        <a:ln w="12700">
          <a:solidFill>
            <a:srgbClr val="3789CD"/>
          </a:solidFill>
        </a:ln>
      </dgm:spPr>
      <dgm:t>
        <a:bodyPr/>
        <a:lstStyle/>
        <a:p>
          <a:r>
            <a:rPr lang="en-US">
              <a:latin typeface="Segoe UI Semilight" panose="020B0402040204020203" pitchFamily="34" charset="0"/>
              <a:cs typeface="Segoe UI Semilight" panose="020B0402040204020203" pitchFamily="34" charset="0"/>
            </a:rPr>
            <a:t>Verify Email</a:t>
          </a:r>
        </a:p>
      </dgm:t>
    </dgm:pt>
    <dgm:pt modelId="{0BD8A7F5-859A-4FBE-8898-7CB7D334DD16}" type="parTrans" cxnId="{84CCD562-51DF-46C6-88EB-F7694CF07F94}">
      <dgm:prSet/>
      <dgm:spPr/>
      <dgm:t>
        <a:bodyPr/>
        <a:lstStyle/>
        <a:p>
          <a:endParaRPr lang="en-US"/>
        </a:p>
      </dgm:t>
    </dgm:pt>
    <dgm:pt modelId="{9890EEA2-CE5E-4332-ABF4-497D812B80C2}" type="sibTrans" cxnId="{84CCD562-51DF-46C6-88EB-F7694CF07F94}">
      <dgm:prSet/>
      <dgm:spPr/>
      <dgm:t>
        <a:bodyPr/>
        <a:lstStyle/>
        <a:p>
          <a:endParaRPr lang="en-US"/>
        </a:p>
      </dgm:t>
    </dgm:pt>
    <dgm:pt modelId="{1FEAC1B4-E295-469F-9C82-9AA329C4F5E8}">
      <dgm:prSet phldrT="[Text]"/>
      <dgm:spPr>
        <a:ln w="38100">
          <a:solidFill>
            <a:schemeClr val="accent2"/>
          </a:solidFill>
        </a:ln>
      </dgm:spPr>
      <dgm:t>
        <a:bodyPr/>
        <a:lstStyle/>
        <a:p>
          <a:r>
            <a:rPr lang="en-US">
              <a:latin typeface="Segoe UI Semilight" panose="020B0402040204020203" pitchFamily="34" charset="0"/>
              <a:cs typeface="Segoe UI Semilight" panose="020B0402040204020203" pitchFamily="34" charset="0"/>
            </a:rPr>
            <a:t>Select Apply</a:t>
          </a:r>
        </a:p>
      </dgm:t>
    </dgm:pt>
    <dgm:pt modelId="{CC01B5DB-1F07-4B9A-9AC2-E27790253AAD}" type="parTrans" cxnId="{F73B5B64-86D7-4C76-B5F0-110D03AEB4E5}">
      <dgm:prSet/>
      <dgm:spPr/>
      <dgm:t>
        <a:bodyPr/>
        <a:lstStyle/>
        <a:p>
          <a:endParaRPr lang="en-US"/>
        </a:p>
      </dgm:t>
    </dgm:pt>
    <dgm:pt modelId="{BAC7C1F9-A930-4D3E-A5DC-C2E6D528171B}" type="sibTrans" cxnId="{F73B5B64-86D7-4C76-B5F0-110D03AEB4E5}">
      <dgm:prSet/>
      <dgm:spPr/>
      <dgm:t>
        <a:bodyPr/>
        <a:lstStyle/>
        <a:p>
          <a:endParaRPr lang="en-US"/>
        </a:p>
      </dgm:t>
    </dgm:pt>
    <dgm:pt modelId="{9B5D7557-B638-4AE9-9B32-4322A1853C37}">
      <dgm:prSet phldrT="[Text]"/>
      <dgm:spPr>
        <a:ln w="12700">
          <a:solidFill>
            <a:schemeClr val="accent1">
              <a:lumMod val="60000"/>
              <a:lumOff val="40000"/>
            </a:schemeClr>
          </a:solidFill>
        </a:ln>
      </dgm:spPr>
      <dgm:t>
        <a:bodyPr/>
        <a:lstStyle/>
        <a:p>
          <a:r>
            <a:rPr lang="en-US">
              <a:latin typeface="Segoe UI Semilight" panose="020B0402040204020203" pitchFamily="34" charset="0"/>
              <a:cs typeface="Segoe UI Semilight" panose="020B0402040204020203" pitchFamily="34" charset="0"/>
            </a:rPr>
            <a:t>Select Solicitation</a:t>
          </a:r>
        </a:p>
      </dgm:t>
    </dgm:pt>
    <dgm:pt modelId="{EE56F15D-A2F0-4A14-816A-8FA27865D3E5}" type="parTrans" cxnId="{6DE228A1-1776-4439-8715-394E10804AA7}">
      <dgm:prSet/>
      <dgm:spPr/>
      <dgm:t>
        <a:bodyPr/>
        <a:lstStyle/>
        <a:p>
          <a:endParaRPr lang="en-US"/>
        </a:p>
      </dgm:t>
    </dgm:pt>
    <dgm:pt modelId="{B3CDFA06-7F76-4B2C-8FA6-28BA21DC6E17}" type="sibTrans" cxnId="{6DE228A1-1776-4439-8715-394E10804AA7}">
      <dgm:prSet/>
      <dgm:spPr/>
      <dgm:t>
        <a:bodyPr/>
        <a:lstStyle/>
        <a:p>
          <a:endParaRPr lang="en-US"/>
        </a:p>
      </dgm:t>
    </dgm:pt>
    <dgm:pt modelId="{9745FF2D-267B-4DF7-9B5C-D15C13C2291C}" type="pres">
      <dgm:prSet presAssocID="{857A7705-C60F-45B5-AFE9-A64CD80ED4CD}" presName="Name0" presStyleCnt="0">
        <dgm:presLayoutVars>
          <dgm:dir/>
          <dgm:resizeHandles val="exact"/>
        </dgm:presLayoutVars>
      </dgm:prSet>
      <dgm:spPr/>
    </dgm:pt>
    <dgm:pt modelId="{517631AA-1249-4B0E-935E-7DB2869CDAAE}" type="pres">
      <dgm:prSet presAssocID="{9B5D7557-B638-4AE9-9B32-4322A1853C37}" presName="composite" presStyleCnt="0"/>
      <dgm:spPr/>
    </dgm:pt>
    <dgm:pt modelId="{9A087BD5-8A10-4D76-B793-DE148A48C749}" type="pres">
      <dgm:prSet presAssocID="{9B5D7557-B638-4AE9-9B32-4322A1853C37}" presName="bgChev" presStyleLbl="node1" presStyleIdx="0" presStyleCnt="5"/>
      <dgm:spPr/>
    </dgm:pt>
    <dgm:pt modelId="{E123550A-469C-44A2-A351-921FF50BF5A9}" type="pres">
      <dgm:prSet presAssocID="{9B5D7557-B638-4AE9-9B32-4322A1853C37}" presName="txNode" presStyleLbl="fgAcc1" presStyleIdx="0" presStyleCnt="5">
        <dgm:presLayoutVars>
          <dgm:bulletEnabled val="1"/>
        </dgm:presLayoutVars>
      </dgm:prSet>
      <dgm:spPr/>
    </dgm:pt>
    <dgm:pt modelId="{26E08CD9-16EB-455E-8EA9-777053B235A4}" type="pres">
      <dgm:prSet presAssocID="{B3CDFA06-7F76-4B2C-8FA6-28BA21DC6E17}" presName="compositeSpace" presStyleCnt="0"/>
      <dgm:spPr/>
    </dgm:pt>
    <dgm:pt modelId="{D8548A6B-77D0-493E-BA2A-C2E9EC5312C4}" type="pres">
      <dgm:prSet presAssocID="{1FEAC1B4-E295-469F-9C82-9AA329C4F5E8}" presName="composite" presStyleCnt="0"/>
      <dgm:spPr/>
    </dgm:pt>
    <dgm:pt modelId="{BD11DC14-756A-4507-BA4C-E6A43B424245}" type="pres">
      <dgm:prSet presAssocID="{1FEAC1B4-E295-469F-9C82-9AA329C4F5E8}" presName="bgChev" presStyleLbl="node1" presStyleIdx="1" presStyleCnt="5"/>
      <dgm:spPr/>
    </dgm:pt>
    <dgm:pt modelId="{361C91D6-1C6C-4B5E-AE5F-FDC10DA8C4B5}" type="pres">
      <dgm:prSet presAssocID="{1FEAC1B4-E295-469F-9C82-9AA329C4F5E8}" presName="txNode" presStyleLbl="fgAcc1" presStyleIdx="1" presStyleCnt="5">
        <dgm:presLayoutVars>
          <dgm:bulletEnabled val="1"/>
        </dgm:presLayoutVars>
      </dgm:prSet>
      <dgm:spPr/>
    </dgm:pt>
    <dgm:pt modelId="{82237E8F-B249-4F3C-BF9A-52C3D4B5D316}" type="pres">
      <dgm:prSet presAssocID="{BAC7C1F9-A930-4D3E-A5DC-C2E6D528171B}" presName="compositeSpace" presStyleCnt="0"/>
      <dgm:spPr/>
    </dgm:pt>
    <dgm:pt modelId="{0DE80C3C-4D05-430B-B9DB-EEAA66C95C9C}" type="pres">
      <dgm:prSet presAssocID="{821E1B28-AD4D-4CDF-94A2-47F2AB493735}" presName="composite" presStyleCnt="0"/>
      <dgm:spPr/>
    </dgm:pt>
    <dgm:pt modelId="{4AB4E829-BF86-4896-BF95-8D175F0429FE}" type="pres">
      <dgm:prSet presAssocID="{821E1B28-AD4D-4CDF-94A2-47F2AB493735}" presName="bgChev" presStyleLbl="node1" presStyleIdx="2" presStyleCnt="5"/>
      <dgm:spPr/>
    </dgm:pt>
    <dgm:pt modelId="{C5D2B728-21ED-4D77-A7CA-E50CA9B0255D}" type="pres">
      <dgm:prSet presAssocID="{821E1B28-AD4D-4CDF-94A2-47F2AB493735}" presName="txNode" presStyleLbl="fgAcc1" presStyleIdx="2" presStyleCnt="5">
        <dgm:presLayoutVars>
          <dgm:bulletEnabled val="1"/>
        </dgm:presLayoutVars>
      </dgm:prSet>
      <dgm:spPr/>
    </dgm:pt>
    <dgm:pt modelId="{C79D83F2-8C32-4F7B-BD8C-E55475AA6F0F}" type="pres">
      <dgm:prSet presAssocID="{B1CABA95-3A00-444D-88E4-0DFCB83F2A7F}" presName="compositeSpace" presStyleCnt="0"/>
      <dgm:spPr/>
    </dgm:pt>
    <dgm:pt modelId="{427D4EB1-A177-4C60-AB9A-3DB9699E3437}" type="pres">
      <dgm:prSet presAssocID="{1D8E0143-B474-404F-9118-26C8F6367B3C}" presName="composite" presStyleCnt="0"/>
      <dgm:spPr/>
    </dgm:pt>
    <dgm:pt modelId="{992E319C-5E3D-49B9-9FCB-DD59005A8AB2}" type="pres">
      <dgm:prSet presAssocID="{1D8E0143-B474-404F-9118-26C8F6367B3C}" presName="bgChev" presStyleLbl="node1" presStyleIdx="3" presStyleCnt="5"/>
      <dgm:spPr/>
    </dgm:pt>
    <dgm:pt modelId="{BEAB5487-0246-4B5E-93FC-F293556B16CB}" type="pres">
      <dgm:prSet presAssocID="{1D8E0143-B474-404F-9118-26C8F6367B3C}" presName="txNode" presStyleLbl="fgAcc1" presStyleIdx="3" presStyleCnt="5">
        <dgm:presLayoutVars>
          <dgm:bulletEnabled val="1"/>
        </dgm:presLayoutVars>
      </dgm:prSet>
      <dgm:spPr/>
    </dgm:pt>
    <dgm:pt modelId="{52E00128-A27C-4813-8A4F-CC8049F57C8B}" type="pres">
      <dgm:prSet presAssocID="{9890EEA2-CE5E-4332-ABF4-497D812B80C2}" presName="compositeSpace" presStyleCnt="0"/>
      <dgm:spPr/>
    </dgm:pt>
    <dgm:pt modelId="{070CE5A0-BB87-4A64-A994-22E7E0569DE5}" type="pres">
      <dgm:prSet presAssocID="{43B09B0F-7047-402E-A097-7E1186FEAF43}" presName="composite" presStyleCnt="0"/>
      <dgm:spPr/>
    </dgm:pt>
    <dgm:pt modelId="{FA686206-BE99-4BA4-8399-F322EE4C1F25}" type="pres">
      <dgm:prSet presAssocID="{43B09B0F-7047-402E-A097-7E1186FEAF43}" presName="bgChev" presStyleLbl="node1" presStyleIdx="4" presStyleCnt="5"/>
      <dgm:spPr/>
    </dgm:pt>
    <dgm:pt modelId="{45E6BE52-5701-438F-948D-5857847FFDC5}" type="pres">
      <dgm:prSet presAssocID="{43B09B0F-7047-402E-A097-7E1186FEAF43}" presName="txNode" presStyleLbl="fgAcc1" presStyleIdx="4" presStyleCnt="5">
        <dgm:presLayoutVars>
          <dgm:bulletEnabled val="1"/>
        </dgm:presLayoutVars>
      </dgm:prSet>
      <dgm:spPr/>
    </dgm:pt>
  </dgm:ptLst>
  <dgm:cxnLst>
    <dgm:cxn modelId="{84CCD562-51DF-46C6-88EB-F7694CF07F94}" srcId="{857A7705-C60F-45B5-AFE9-A64CD80ED4CD}" destId="{1D8E0143-B474-404F-9118-26C8F6367B3C}" srcOrd="3" destOrd="0" parTransId="{0BD8A7F5-859A-4FBE-8898-7CB7D334DD16}" sibTransId="{9890EEA2-CE5E-4332-ABF4-497D812B80C2}"/>
    <dgm:cxn modelId="{F73B5B64-86D7-4C76-B5F0-110D03AEB4E5}" srcId="{857A7705-C60F-45B5-AFE9-A64CD80ED4CD}" destId="{1FEAC1B4-E295-469F-9C82-9AA329C4F5E8}" srcOrd="1" destOrd="0" parTransId="{CC01B5DB-1F07-4B9A-9AC2-E27790253AAD}" sibTransId="{BAC7C1F9-A930-4D3E-A5DC-C2E6D528171B}"/>
    <dgm:cxn modelId="{F4262665-F6CF-46AA-885F-42169B20AF2C}" type="presOf" srcId="{857A7705-C60F-45B5-AFE9-A64CD80ED4CD}" destId="{9745FF2D-267B-4DF7-9B5C-D15C13C2291C}" srcOrd="0" destOrd="0" presId="urn:microsoft.com/office/officeart/2005/8/layout/chevronAccent+Icon"/>
    <dgm:cxn modelId="{34BDAA87-F675-4D1E-ABEC-1686F5D486A8}" srcId="{857A7705-C60F-45B5-AFE9-A64CD80ED4CD}" destId="{43B09B0F-7047-402E-A097-7E1186FEAF43}" srcOrd="4" destOrd="0" parTransId="{E7757FFD-ED5A-458D-9EF0-93AAF90B8D4B}" sibTransId="{7BB75872-34BF-4A75-A12F-B3F337B66AA3}"/>
    <dgm:cxn modelId="{62E14E9B-AFBA-4085-81F0-F6E984B31014}" srcId="{857A7705-C60F-45B5-AFE9-A64CD80ED4CD}" destId="{821E1B28-AD4D-4CDF-94A2-47F2AB493735}" srcOrd="2" destOrd="0" parTransId="{14DEBA91-3A0E-4649-8B28-46F4954BFFE3}" sibTransId="{B1CABA95-3A00-444D-88E4-0DFCB83F2A7F}"/>
    <dgm:cxn modelId="{7F10A59C-71A9-4B3D-8477-3A41EAE847A3}" type="presOf" srcId="{9B5D7557-B638-4AE9-9B32-4322A1853C37}" destId="{E123550A-469C-44A2-A351-921FF50BF5A9}" srcOrd="0" destOrd="0" presId="urn:microsoft.com/office/officeart/2005/8/layout/chevronAccent+Icon"/>
    <dgm:cxn modelId="{6DE228A1-1776-4439-8715-394E10804AA7}" srcId="{857A7705-C60F-45B5-AFE9-A64CD80ED4CD}" destId="{9B5D7557-B638-4AE9-9B32-4322A1853C37}" srcOrd="0" destOrd="0" parTransId="{EE56F15D-A2F0-4A14-816A-8FA27865D3E5}" sibTransId="{B3CDFA06-7F76-4B2C-8FA6-28BA21DC6E17}"/>
    <dgm:cxn modelId="{D08CADA7-0AE3-4DF4-867D-A83761D1CD89}" type="presOf" srcId="{43B09B0F-7047-402E-A097-7E1186FEAF43}" destId="{45E6BE52-5701-438F-948D-5857847FFDC5}" srcOrd="0" destOrd="0" presId="urn:microsoft.com/office/officeart/2005/8/layout/chevronAccent+Icon"/>
    <dgm:cxn modelId="{981726C1-6682-4194-9AD9-B000D4F16702}" type="presOf" srcId="{1D8E0143-B474-404F-9118-26C8F6367B3C}" destId="{BEAB5487-0246-4B5E-93FC-F293556B16CB}" srcOrd="0" destOrd="0" presId="urn:microsoft.com/office/officeart/2005/8/layout/chevronAccent+Icon"/>
    <dgm:cxn modelId="{38F4D0C9-D9C6-46E7-9A8A-50B6E6C1FBD1}" type="presOf" srcId="{1FEAC1B4-E295-469F-9C82-9AA329C4F5E8}" destId="{361C91D6-1C6C-4B5E-AE5F-FDC10DA8C4B5}" srcOrd="0" destOrd="0" presId="urn:microsoft.com/office/officeart/2005/8/layout/chevronAccent+Icon"/>
    <dgm:cxn modelId="{B05740F8-A281-4063-A5BA-DDE048F24DB3}" type="presOf" srcId="{821E1B28-AD4D-4CDF-94A2-47F2AB493735}" destId="{C5D2B728-21ED-4D77-A7CA-E50CA9B0255D}" srcOrd="0" destOrd="0" presId="urn:microsoft.com/office/officeart/2005/8/layout/chevronAccent+Icon"/>
    <dgm:cxn modelId="{FE768C02-9E28-49A7-A821-6D59EDCACE21}" type="presParOf" srcId="{9745FF2D-267B-4DF7-9B5C-D15C13C2291C}" destId="{517631AA-1249-4B0E-935E-7DB2869CDAAE}" srcOrd="0" destOrd="0" presId="urn:microsoft.com/office/officeart/2005/8/layout/chevronAccent+Icon"/>
    <dgm:cxn modelId="{86F2B454-4A16-4A32-968E-4A61CE01A234}" type="presParOf" srcId="{517631AA-1249-4B0E-935E-7DB2869CDAAE}" destId="{9A087BD5-8A10-4D76-B793-DE148A48C749}" srcOrd="0" destOrd="0" presId="urn:microsoft.com/office/officeart/2005/8/layout/chevronAccent+Icon"/>
    <dgm:cxn modelId="{71CF4AA4-8AB2-4858-96A8-6915A84C02BA}" type="presParOf" srcId="{517631AA-1249-4B0E-935E-7DB2869CDAAE}" destId="{E123550A-469C-44A2-A351-921FF50BF5A9}" srcOrd="1" destOrd="0" presId="urn:microsoft.com/office/officeart/2005/8/layout/chevronAccent+Icon"/>
    <dgm:cxn modelId="{DBFEFFA0-56F2-48E1-AA97-DA457877A5A1}" type="presParOf" srcId="{9745FF2D-267B-4DF7-9B5C-D15C13C2291C}" destId="{26E08CD9-16EB-455E-8EA9-777053B235A4}" srcOrd="1" destOrd="0" presId="urn:microsoft.com/office/officeart/2005/8/layout/chevronAccent+Icon"/>
    <dgm:cxn modelId="{FF4E1B74-AC33-457A-BB7C-59C490F5D681}" type="presParOf" srcId="{9745FF2D-267B-4DF7-9B5C-D15C13C2291C}" destId="{D8548A6B-77D0-493E-BA2A-C2E9EC5312C4}" srcOrd="2" destOrd="0" presId="urn:microsoft.com/office/officeart/2005/8/layout/chevronAccent+Icon"/>
    <dgm:cxn modelId="{C0C1DE04-C1F3-458F-8BDA-FD6557379939}" type="presParOf" srcId="{D8548A6B-77D0-493E-BA2A-C2E9EC5312C4}" destId="{BD11DC14-756A-4507-BA4C-E6A43B424245}" srcOrd="0" destOrd="0" presId="urn:microsoft.com/office/officeart/2005/8/layout/chevronAccent+Icon"/>
    <dgm:cxn modelId="{1F2F3883-2548-4C9D-9DFE-CBC802854E3A}" type="presParOf" srcId="{D8548A6B-77D0-493E-BA2A-C2E9EC5312C4}" destId="{361C91D6-1C6C-4B5E-AE5F-FDC10DA8C4B5}" srcOrd="1" destOrd="0" presId="urn:microsoft.com/office/officeart/2005/8/layout/chevronAccent+Icon"/>
    <dgm:cxn modelId="{24FC4A1A-CE6C-483C-8FF4-0B6FDF60E8AE}" type="presParOf" srcId="{9745FF2D-267B-4DF7-9B5C-D15C13C2291C}" destId="{82237E8F-B249-4F3C-BF9A-52C3D4B5D316}" srcOrd="3" destOrd="0" presId="urn:microsoft.com/office/officeart/2005/8/layout/chevronAccent+Icon"/>
    <dgm:cxn modelId="{430DC8F1-1EFA-494F-B56C-F6D94BA0A8CB}" type="presParOf" srcId="{9745FF2D-267B-4DF7-9B5C-D15C13C2291C}" destId="{0DE80C3C-4D05-430B-B9DB-EEAA66C95C9C}" srcOrd="4" destOrd="0" presId="urn:microsoft.com/office/officeart/2005/8/layout/chevronAccent+Icon"/>
    <dgm:cxn modelId="{B80EF7B8-B45E-40C5-BEC3-F2E7439623FA}" type="presParOf" srcId="{0DE80C3C-4D05-430B-B9DB-EEAA66C95C9C}" destId="{4AB4E829-BF86-4896-BF95-8D175F0429FE}" srcOrd="0" destOrd="0" presId="urn:microsoft.com/office/officeart/2005/8/layout/chevronAccent+Icon"/>
    <dgm:cxn modelId="{F40F82DD-010D-4FEF-BCB5-CDAF8EEB8862}" type="presParOf" srcId="{0DE80C3C-4D05-430B-B9DB-EEAA66C95C9C}" destId="{C5D2B728-21ED-4D77-A7CA-E50CA9B0255D}" srcOrd="1" destOrd="0" presId="urn:microsoft.com/office/officeart/2005/8/layout/chevronAccent+Icon"/>
    <dgm:cxn modelId="{4F077A19-B425-41E3-91C3-41B21A372E38}" type="presParOf" srcId="{9745FF2D-267B-4DF7-9B5C-D15C13C2291C}" destId="{C79D83F2-8C32-4F7B-BD8C-E55475AA6F0F}" srcOrd="5" destOrd="0" presId="urn:microsoft.com/office/officeart/2005/8/layout/chevronAccent+Icon"/>
    <dgm:cxn modelId="{3E8BB85D-A7A5-4B73-B2C9-AA6480D043E0}" type="presParOf" srcId="{9745FF2D-267B-4DF7-9B5C-D15C13C2291C}" destId="{427D4EB1-A177-4C60-AB9A-3DB9699E3437}" srcOrd="6" destOrd="0" presId="urn:microsoft.com/office/officeart/2005/8/layout/chevronAccent+Icon"/>
    <dgm:cxn modelId="{5DF2692F-FC63-4ABA-AFED-B0E1CF9B0E50}" type="presParOf" srcId="{427D4EB1-A177-4C60-AB9A-3DB9699E3437}" destId="{992E319C-5E3D-49B9-9FCB-DD59005A8AB2}" srcOrd="0" destOrd="0" presId="urn:microsoft.com/office/officeart/2005/8/layout/chevronAccent+Icon"/>
    <dgm:cxn modelId="{EB8C3180-4985-4818-89E2-3FC0D73C1B51}" type="presParOf" srcId="{427D4EB1-A177-4C60-AB9A-3DB9699E3437}" destId="{BEAB5487-0246-4B5E-93FC-F293556B16CB}" srcOrd="1" destOrd="0" presId="urn:microsoft.com/office/officeart/2005/8/layout/chevronAccent+Icon"/>
    <dgm:cxn modelId="{A02DA1AD-C028-43BE-BDCC-4AA2216383DD}" type="presParOf" srcId="{9745FF2D-267B-4DF7-9B5C-D15C13C2291C}" destId="{52E00128-A27C-4813-8A4F-CC8049F57C8B}" srcOrd="7" destOrd="0" presId="urn:microsoft.com/office/officeart/2005/8/layout/chevronAccent+Icon"/>
    <dgm:cxn modelId="{43E62E7F-8528-4F46-BC9F-537F2B18B410}" type="presParOf" srcId="{9745FF2D-267B-4DF7-9B5C-D15C13C2291C}" destId="{070CE5A0-BB87-4A64-A994-22E7E0569DE5}" srcOrd="8" destOrd="0" presId="urn:microsoft.com/office/officeart/2005/8/layout/chevronAccent+Icon"/>
    <dgm:cxn modelId="{59ED4D57-B6BB-42AE-A0E2-E83C1F3AAED8}" type="presParOf" srcId="{070CE5A0-BB87-4A64-A994-22E7E0569DE5}" destId="{FA686206-BE99-4BA4-8399-F322EE4C1F25}" srcOrd="0" destOrd="0" presId="urn:microsoft.com/office/officeart/2005/8/layout/chevronAccent+Icon"/>
    <dgm:cxn modelId="{724768C4-4F99-40A6-9F76-6409049A710E}" type="presParOf" srcId="{070CE5A0-BB87-4A64-A994-22E7E0569DE5}" destId="{45E6BE52-5701-438F-948D-5857847FFDC5}"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a:t>
          </a:r>
          <a:r>
            <a:rPr lang="en-US" sz="1300" kern="1200" baseline="0">
              <a:latin typeface="Segoe UI Semilight" panose="020B0402040204020203" pitchFamily="34" charset="0"/>
              <a:cs typeface="Segoe UI Semilight" panose="020B0402040204020203" pitchFamily="34" charset="0"/>
            </a:rPr>
            <a:t> Email </a:t>
          </a:r>
          <a:endParaRPr lang="en-US" sz="1300" kern="1200">
            <a:latin typeface="Segoe UI Semilight" panose="020B0402040204020203" pitchFamily="34" charset="0"/>
            <a:cs typeface="Segoe UI Semilight" panose="020B0402040204020203" pitchFamily="34" charset="0"/>
          </a:endParaRP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a:t>
          </a:r>
          <a:r>
            <a:rPr lang="en-US" sz="1300" kern="1200" baseline="0">
              <a:latin typeface="Segoe UI Semilight" panose="020B0402040204020203" pitchFamily="34" charset="0"/>
              <a:cs typeface="Segoe UI Semilight" panose="020B0402040204020203" pitchFamily="34" charset="0"/>
            </a:rPr>
            <a:t> Login</a:t>
          </a:r>
          <a:endParaRPr lang="en-US" sz="1300" kern="1200">
            <a:latin typeface="Segoe UI Semilight" panose="020B0402040204020203" pitchFamily="34" charset="0"/>
            <a:cs typeface="Segoe UI Semilight" panose="020B0402040204020203" pitchFamily="34" charset="0"/>
          </a:endParaRPr>
        </a:p>
      </dsp:txBody>
      <dsp:txXfrm>
        <a:off x="7822593" y="514807"/>
        <a:ext cx="1326154" cy="586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417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 </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417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6895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417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6895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417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6895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417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6895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3789C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87BD5-8A10-4D76-B793-DE148A48C749}">
      <dsp:nvSpPr>
        <dsp:cNvPr id="0" name=""/>
        <dsp:cNvSpPr/>
      </dsp:nvSpPr>
      <dsp:spPr>
        <a:xfrm>
          <a:off x="1441" y="340846"/>
          <a:ext cx="1613652" cy="622870"/>
        </a:xfrm>
        <a:prstGeom prst="chevron">
          <a:avLst>
            <a:gd name="adj" fmla="val 4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3550A-469C-44A2-A351-921FF50BF5A9}">
      <dsp:nvSpPr>
        <dsp:cNvPr id="0" name=""/>
        <dsp:cNvSpPr/>
      </dsp:nvSpPr>
      <dsp:spPr>
        <a:xfrm>
          <a:off x="431748"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Solicitation</a:t>
          </a:r>
        </a:p>
      </dsp:txBody>
      <dsp:txXfrm>
        <a:off x="449991" y="514807"/>
        <a:ext cx="1326154" cy="586384"/>
      </dsp:txXfrm>
    </dsp:sp>
    <dsp:sp modelId="{BD11DC14-756A-4507-BA4C-E6A43B424245}">
      <dsp:nvSpPr>
        <dsp:cNvPr id="0" name=""/>
        <dsp:cNvSpPr/>
      </dsp:nvSpPr>
      <dsp:spPr>
        <a:xfrm>
          <a:off x="1844591"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91D6-1C6C-4B5E-AE5F-FDC10DA8C4B5}">
      <dsp:nvSpPr>
        <dsp:cNvPr id="0" name=""/>
        <dsp:cNvSpPr/>
      </dsp:nvSpPr>
      <dsp:spPr>
        <a:xfrm>
          <a:off x="2274899" y="496564"/>
          <a:ext cx="1362640" cy="622870"/>
        </a:xfrm>
        <a:prstGeom prst="roundRect">
          <a:avLst>
            <a:gd name="adj" fmla="val 10000"/>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Select Apply</a:t>
          </a:r>
        </a:p>
      </dsp:txBody>
      <dsp:txXfrm>
        <a:off x="2293142" y="514807"/>
        <a:ext cx="1326154" cy="586384"/>
      </dsp:txXfrm>
    </dsp:sp>
    <dsp:sp modelId="{4AB4E829-BF86-4896-BF95-8D175F0429FE}">
      <dsp:nvSpPr>
        <dsp:cNvPr id="0" name=""/>
        <dsp:cNvSpPr/>
      </dsp:nvSpPr>
      <dsp:spPr>
        <a:xfrm>
          <a:off x="368774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728-21ED-4D77-A7CA-E50CA9B0255D}">
      <dsp:nvSpPr>
        <dsp:cNvPr id="0" name=""/>
        <dsp:cNvSpPr/>
      </dsp:nvSpPr>
      <dsp:spPr>
        <a:xfrm>
          <a:off x="4118049" y="496564"/>
          <a:ext cx="1362640" cy="622870"/>
        </a:xfrm>
        <a:prstGeom prst="roundRect">
          <a:avLst>
            <a:gd name="adj" fmla="val 10000"/>
          </a:avLst>
        </a:prstGeom>
        <a:solidFill>
          <a:schemeClr val="lt1">
            <a:alpha val="90000"/>
            <a:hueOff val="0"/>
            <a:satOff val="0"/>
            <a:lumOff val="0"/>
            <a:alphaOff val="0"/>
          </a:schemeClr>
        </a:solidFill>
        <a:ln w="63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Create an Account</a:t>
          </a:r>
        </a:p>
      </dsp:txBody>
      <dsp:txXfrm>
        <a:off x="4136292" y="514807"/>
        <a:ext cx="1326154" cy="586384"/>
      </dsp:txXfrm>
    </dsp:sp>
    <dsp:sp modelId="{992E319C-5E3D-49B9-9FCB-DD59005A8AB2}">
      <dsp:nvSpPr>
        <dsp:cNvPr id="0" name=""/>
        <dsp:cNvSpPr/>
      </dsp:nvSpPr>
      <dsp:spPr>
        <a:xfrm>
          <a:off x="5530892" y="340846"/>
          <a:ext cx="1613652" cy="622870"/>
        </a:xfrm>
        <a:prstGeom prst="chevron">
          <a:avLst>
            <a:gd name="adj" fmla="val 40000"/>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B5487-0246-4B5E-93FC-F293556B16CB}">
      <dsp:nvSpPr>
        <dsp:cNvPr id="0" name=""/>
        <dsp:cNvSpPr/>
      </dsp:nvSpPr>
      <dsp:spPr>
        <a:xfrm>
          <a:off x="5961199"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3789C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Verify Email</a:t>
          </a:r>
        </a:p>
      </dsp:txBody>
      <dsp:txXfrm>
        <a:off x="5979442" y="514807"/>
        <a:ext cx="1326154" cy="586384"/>
      </dsp:txXfrm>
    </dsp:sp>
    <dsp:sp modelId="{FA686206-BE99-4BA4-8399-F322EE4C1F25}">
      <dsp:nvSpPr>
        <dsp:cNvPr id="0" name=""/>
        <dsp:cNvSpPr/>
      </dsp:nvSpPr>
      <dsp:spPr>
        <a:xfrm>
          <a:off x="7374042" y="340846"/>
          <a:ext cx="1613652" cy="622870"/>
        </a:xfrm>
        <a:prstGeom prst="chevron">
          <a:avLst>
            <a:gd name="adj" fmla="val 40000"/>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BE52-5701-438F-948D-5857847FFDC5}">
      <dsp:nvSpPr>
        <dsp:cNvPr id="0" name=""/>
        <dsp:cNvSpPr/>
      </dsp:nvSpPr>
      <dsp:spPr>
        <a:xfrm>
          <a:off x="7804350" y="496564"/>
          <a:ext cx="1362640" cy="62287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Segoe UI Semilight" panose="020B0402040204020203" pitchFamily="34" charset="0"/>
              <a:cs typeface="Segoe UI Semilight" panose="020B0402040204020203" pitchFamily="34" charset="0"/>
            </a:rPr>
            <a:t>Portal Login</a:t>
          </a:r>
        </a:p>
      </dsp:txBody>
      <dsp:txXfrm>
        <a:off x="7822593" y="514807"/>
        <a:ext cx="1326154" cy="586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82B86-5FAB-4BD4-8C42-CEA5B9DE118B}"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9A16F-5189-444D-A21E-14BF8A293E40}" type="slidenum">
              <a:rPr lang="en-US" smtClean="0"/>
              <a:t>‹#›</a:t>
            </a:fld>
            <a:endParaRPr lang="en-US"/>
          </a:p>
        </p:txBody>
      </p:sp>
    </p:spTree>
    <p:extLst>
      <p:ext uri="{BB962C8B-B14F-4D97-AF65-F5344CB8AC3E}">
        <p14:creationId xmlns:p14="http://schemas.microsoft.com/office/powerpoint/2010/main" val="392352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1</a:t>
            </a:fld>
            <a:endParaRPr lang="en-US"/>
          </a:p>
        </p:txBody>
      </p:sp>
    </p:spTree>
    <p:extLst>
      <p:ext uri="{BB962C8B-B14F-4D97-AF65-F5344CB8AC3E}">
        <p14:creationId xmlns:p14="http://schemas.microsoft.com/office/powerpoint/2010/main" val="204616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10</a:t>
            </a:fld>
            <a:endParaRPr lang="en-US"/>
          </a:p>
        </p:txBody>
      </p:sp>
    </p:spTree>
    <p:extLst>
      <p:ext uri="{BB962C8B-B14F-4D97-AF65-F5344CB8AC3E}">
        <p14:creationId xmlns:p14="http://schemas.microsoft.com/office/powerpoint/2010/main" val="31596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11</a:t>
            </a:fld>
            <a:endParaRPr lang="en-US"/>
          </a:p>
        </p:txBody>
      </p:sp>
    </p:spTree>
    <p:extLst>
      <p:ext uri="{BB962C8B-B14F-4D97-AF65-F5344CB8AC3E}">
        <p14:creationId xmlns:p14="http://schemas.microsoft.com/office/powerpoint/2010/main" val="280467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12</a:t>
            </a:fld>
            <a:endParaRPr lang="en-US"/>
          </a:p>
        </p:txBody>
      </p:sp>
    </p:spTree>
    <p:extLst>
      <p:ext uri="{BB962C8B-B14F-4D97-AF65-F5344CB8AC3E}">
        <p14:creationId xmlns:p14="http://schemas.microsoft.com/office/powerpoint/2010/main" val="69970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Progress made towards the goals developed with RMP </a:t>
            </a:r>
          </a:p>
          <a:p>
            <a:r>
              <a:rPr lang="en-US"/>
              <a:t>*Disclaimer – based on funding amount, additional reporting may be required </a:t>
            </a:r>
          </a:p>
        </p:txBody>
      </p:sp>
      <p:sp>
        <p:nvSpPr>
          <p:cNvPr id="4" name="Slide Number Placeholder 3"/>
          <p:cNvSpPr>
            <a:spLocks noGrp="1"/>
          </p:cNvSpPr>
          <p:nvPr>
            <p:ph type="sldNum" sz="quarter" idx="5"/>
          </p:nvPr>
        </p:nvSpPr>
        <p:spPr/>
        <p:txBody>
          <a:bodyPr/>
          <a:lstStyle/>
          <a:p>
            <a:fld id="{26F9A16F-5189-444D-A21E-14BF8A293E40}" type="slidenum">
              <a:rPr lang="en-US" smtClean="0"/>
              <a:t>13</a:t>
            </a:fld>
            <a:endParaRPr lang="en-US"/>
          </a:p>
        </p:txBody>
      </p:sp>
    </p:spTree>
    <p:extLst>
      <p:ext uri="{BB962C8B-B14F-4D97-AF65-F5344CB8AC3E}">
        <p14:creationId xmlns:p14="http://schemas.microsoft.com/office/powerpoint/2010/main" val="382503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As a recipient of an award under the SLFRF program, your organization is responsible for complying with requirements for the use of funds.</a:t>
            </a:r>
          </a:p>
        </p:txBody>
      </p:sp>
      <p:sp>
        <p:nvSpPr>
          <p:cNvPr id="4" name="Slide Number Placeholder 3"/>
          <p:cNvSpPr>
            <a:spLocks noGrp="1"/>
          </p:cNvSpPr>
          <p:nvPr>
            <p:ph type="sldNum" sz="quarter" idx="5"/>
          </p:nvPr>
        </p:nvSpPr>
        <p:spPr/>
        <p:txBody>
          <a:bodyPr/>
          <a:lstStyle/>
          <a:p>
            <a:fld id="{26F9A16F-5189-444D-A21E-14BF8A293E40}" type="slidenum">
              <a:rPr lang="en-US" smtClean="0"/>
              <a:t>14</a:t>
            </a:fld>
            <a:endParaRPr lang="en-US"/>
          </a:p>
        </p:txBody>
      </p:sp>
    </p:spTree>
    <p:extLst>
      <p:ext uri="{BB962C8B-B14F-4D97-AF65-F5344CB8AC3E}">
        <p14:creationId xmlns:p14="http://schemas.microsoft.com/office/powerpoint/2010/main" val="356460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15</a:t>
            </a:fld>
            <a:endParaRPr lang="en-US"/>
          </a:p>
        </p:txBody>
      </p:sp>
    </p:spTree>
    <p:extLst>
      <p:ext uri="{BB962C8B-B14F-4D97-AF65-F5344CB8AC3E}">
        <p14:creationId xmlns:p14="http://schemas.microsoft.com/office/powerpoint/2010/main" val="50785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16</a:t>
            </a:fld>
            <a:endParaRPr lang="en-US"/>
          </a:p>
        </p:txBody>
      </p:sp>
    </p:spTree>
    <p:extLst>
      <p:ext uri="{BB962C8B-B14F-4D97-AF65-F5344CB8AC3E}">
        <p14:creationId xmlns:p14="http://schemas.microsoft.com/office/powerpoint/2010/main" val="98937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17</a:t>
            </a:fld>
            <a:endParaRPr lang="en-US"/>
          </a:p>
        </p:txBody>
      </p:sp>
    </p:spTree>
    <p:extLst>
      <p:ext uri="{BB962C8B-B14F-4D97-AF65-F5344CB8AC3E}">
        <p14:creationId xmlns:p14="http://schemas.microsoft.com/office/powerpoint/2010/main" val="427528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18</a:t>
            </a:fld>
            <a:endParaRPr lang="en-US"/>
          </a:p>
        </p:txBody>
      </p:sp>
    </p:spTree>
    <p:extLst>
      <p:ext uri="{BB962C8B-B14F-4D97-AF65-F5344CB8AC3E}">
        <p14:creationId xmlns:p14="http://schemas.microsoft.com/office/powerpoint/2010/main" val="127576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19</a:t>
            </a:fld>
            <a:endParaRPr lang="en-US"/>
          </a:p>
        </p:txBody>
      </p:sp>
    </p:spTree>
    <p:extLst>
      <p:ext uri="{BB962C8B-B14F-4D97-AF65-F5344CB8AC3E}">
        <p14:creationId xmlns:p14="http://schemas.microsoft.com/office/powerpoint/2010/main" val="140262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2</a:t>
            </a:fld>
            <a:endParaRPr lang="en-US"/>
          </a:p>
        </p:txBody>
      </p:sp>
    </p:spTree>
    <p:extLst>
      <p:ext uri="{BB962C8B-B14F-4D97-AF65-F5344CB8AC3E}">
        <p14:creationId xmlns:p14="http://schemas.microsoft.com/office/powerpoint/2010/main" val="340488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20</a:t>
            </a:fld>
            <a:endParaRPr lang="en-US"/>
          </a:p>
        </p:txBody>
      </p:sp>
    </p:spTree>
    <p:extLst>
      <p:ext uri="{BB962C8B-B14F-4D97-AF65-F5344CB8AC3E}">
        <p14:creationId xmlns:p14="http://schemas.microsoft.com/office/powerpoint/2010/main" val="10952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21</a:t>
            </a:fld>
            <a:endParaRPr lang="en-US"/>
          </a:p>
        </p:txBody>
      </p:sp>
    </p:spTree>
    <p:extLst>
      <p:ext uri="{BB962C8B-B14F-4D97-AF65-F5344CB8AC3E}">
        <p14:creationId xmlns:p14="http://schemas.microsoft.com/office/powerpoint/2010/main" val="397643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22</a:t>
            </a:fld>
            <a:endParaRPr lang="en-US"/>
          </a:p>
        </p:txBody>
      </p:sp>
    </p:spTree>
    <p:extLst>
      <p:ext uri="{BB962C8B-B14F-4D97-AF65-F5344CB8AC3E}">
        <p14:creationId xmlns:p14="http://schemas.microsoft.com/office/powerpoint/2010/main" val="254754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23</a:t>
            </a:fld>
            <a:endParaRPr lang="en-US"/>
          </a:p>
        </p:txBody>
      </p:sp>
    </p:spTree>
    <p:extLst>
      <p:ext uri="{BB962C8B-B14F-4D97-AF65-F5344CB8AC3E}">
        <p14:creationId xmlns:p14="http://schemas.microsoft.com/office/powerpoint/2010/main" val="111110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24</a:t>
            </a:fld>
            <a:endParaRPr lang="en-US"/>
          </a:p>
        </p:txBody>
      </p:sp>
    </p:spTree>
    <p:extLst>
      <p:ext uri="{BB962C8B-B14F-4D97-AF65-F5344CB8AC3E}">
        <p14:creationId xmlns:p14="http://schemas.microsoft.com/office/powerpoint/2010/main" val="401259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25</a:t>
            </a:fld>
            <a:endParaRPr lang="en-US"/>
          </a:p>
        </p:txBody>
      </p:sp>
    </p:spTree>
    <p:extLst>
      <p:ext uri="{BB962C8B-B14F-4D97-AF65-F5344CB8AC3E}">
        <p14:creationId xmlns:p14="http://schemas.microsoft.com/office/powerpoint/2010/main" val="115544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change of address, update phone number, new UEI, </a:t>
            </a:r>
          </a:p>
        </p:txBody>
      </p:sp>
      <p:sp>
        <p:nvSpPr>
          <p:cNvPr id="4" name="Slide Number Placeholder 3"/>
          <p:cNvSpPr>
            <a:spLocks noGrp="1"/>
          </p:cNvSpPr>
          <p:nvPr>
            <p:ph type="sldNum" sz="quarter" idx="5"/>
          </p:nvPr>
        </p:nvSpPr>
        <p:spPr/>
        <p:txBody>
          <a:bodyPr/>
          <a:lstStyle/>
          <a:p>
            <a:fld id="{26F9A16F-5189-444D-A21E-14BF8A293E40}" type="slidenum">
              <a:rPr lang="en-US" smtClean="0"/>
              <a:t>26</a:t>
            </a:fld>
            <a:endParaRPr lang="en-US"/>
          </a:p>
        </p:txBody>
      </p:sp>
    </p:spTree>
    <p:extLst>
      <p:ext uri="{BB962C8B-B14F-4D97-AF65-F5344CB8AC3E}">
        <p14:creationId xmlns:p14="http://schemas.microsoft.com/office/powerpoint/2010/main" val="199275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27</a:t>
            </a:fld>
            <a:endParaRPr lang="en-US"/>
          </a:p>
        </p:txBody>
      </p:sp>
    </p:spTree>
    <p:extLst>
      <p:ext uri="{BB962C8B-B14F-4D97-AF65-F5344CB8AC3E}">
        <p14:creationId xmlns:p14="http://schemas.microsoft.com/office/powerpoint/2010/main" val="350684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28</a:t>
            </a:fld>
            <a:endParaRPr lang="en-US"/>
          </a:p>
        </p:txBody>
      </p:sp>
    </p:spTree>
    <p:extLst>
      <p:ext uri="{BB962C8B-B14F-4D97-AF65-F5344CB8AC3E}">
        <p14:creationId xmlns:p14="http://schemas.microsoft.com/office/powerpoint/2010/main" val="3020545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Only complete the Risk Assessment. </a:t>
            </a:r>
          </a:p>
          <a:p>
            <a:r>
              <a:rPr lang="en-US"/>
              <a:t>The budget does not need to be completed in the system. Upload the blank template with your organization information filled out. </a:t>
            </a:r>
          </a:p>
        </p:txBody>
      </p:sp>
      <p:sp>
        <p:nvSpPr>
          <p:cNvPr id="4" name="Slide Number Placeholder 3"/>
          <p:cNvSpPr>
            <a:spLocks noGrp="1"/>
          </p:cNvSpPr>
          <p:nvPr>
            <p:ph type="sldNum" sz="quarter" idx="5"/>
          </p:nvPr>
        </p:nvSpPr>
        <p:spPr/>
        <p:txBody>
          <a:bodyPr/>
          <a:lstStyle/>
          <a:p>
            <a:fld id="{26F9A16F-5189-444D-A21E-14BF8A293E40}" type="slidenum">
              <a:rPr lang="en-US" smtClean="0"/>
              <a:t>29</a:t>
            </a:fld>
            <a:endParaRPr lang="en-US"/>
          </a:p>
        </p:txBody>
      </p:sp>
    </p:spTree>
    <p:extLst>
      <p:ext uri="{BB962C8B-B14F-4D97-AF65-F5344CB8AC3E}">
        <p14:creationId xmlns:p14="http://schemas.microsoft.com/office/powerpoint/2010/main" val="41195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and Local Fiscal Recovery Funds American Rescue Plan Act Dollars </a:t>
            </a:r>
          </a:p>
        </p:txBody>
      </p:sp>
      <p:sp>
        <p:nvSpPr>
          <p:cNvPr id="4" name="Slide Number Placeholder 3"/>
          <p:cNvSpPr>
            <a:spLocks noGrp="1"/>
          </p:cNvSpPr>
          <p:nvPr>
            <p:ph type="sldNum" sz="quarter" idx="5"/>
          </p:nvPr>
        </p:nvSpPr>
        <p:spPr/>
        <p:txBody>
          <a:bodyPr/>
          <a:lstStyle/>
          <a:p>
            <a:fld id="{26F9A16F-5189-444D-A21E-14BF8A293E40}" type="slidenum">
              <a:rPr lang="en-US" smtClean="0"/>
              <a:t>3</a:t>
            </a:fld>
            <a:endParaRPr lang="en-US"/>
          </a:p>
        </p:txBody>
      </p:sp>
    </p:spTree>
    <p:extLst>
      <p:ext uri="{BB962C8B-B14F-4D97-AF65-F5344CB8AC3E}">
        <p14:creationId xmlns:p14="http://schemas.microsoft.com/office/powerpoint/2010/main" val="1792212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30</a:t>
            </a:fld>
            <a:endParaRPr lang="en-US"/>
          </a:p>
        </p:txBody>
      </p:sp>
    </p:spTree>
    <p:extLst>
      <p:ext uri="{BB962C8B-B14F-4D97-AF65-F5344CB8AC3E}">
        <p14:creationId xmlns:p14="http://schemas.microsoft.com/office/powerpoint/2010/main" val="93107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31</a:t>
            </a:fld>
            <a:endParaRPr lang="en-US"/>
          </a:p>
        </p:txBody>
      </p:sp>
    </p:spTree>
    <p:extLst>
      <p:ext uri="{BB962C8B-B14F-4D97-AF65-F5344CB8AC3E}">
        <p14:creationId xmlns:p14="http://schemas.microsoft.com/office/powerpoint/2010/main" val="1896135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32</a:t>
            </a:fld>
            <a:endParaRPr lang="en-US"/>
          </a:p>
        </p:txBody>
      </p:sp>
    </p:spTree>
    <p:extLst>
      <p:ext uri="{BB962C8B-B14F-4D97-AF65-F5344CB8AC3E}">
        <p14:creationId xmlns:p14="http://schemas.microsoft.com/office/powerpoint/2010/main" val="253245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33</a:t>
            </a:fld>
            <a:endParaRPr lang="en-US"/>
          </a:p>
        </p:txBody>
      </p:sp>
    </p:spTree>
    <p:extLst>
      <p:ext uri="{BB962C8B-B14F-4D97-AF65-F5344CB8AC3E}">
        <p14:creationId xmlns:p14="http://schemas.microsoft.com/office/powerpoint/2010/main" val="1518896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34</a:t>
            </a:fld>
            <a:endParaRPr lang="en-US"/>
          </a:p>
        </p:txBody>
      </p:sp>
    </p:spTree>
    <p:extLst>
      <p:ext uri="{BB962C8B-B14F-4D97-AF65-F5344CB8AC3E}">
        <p14:creationId xmlns:p14="http://schemas.microsoft.com/office/powerpoint/2010/main" val="227463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discuss these slides, it is important we make it clear that these are "examples of potential response to the recommendations listed" </a:t>
            </a:r>
            <a:endParaRPr lang="en-US">
              <a:cs typeface="+mn-lt"/>
            </a:endParaRPr>
          </a:p>
          <a:p>
            <a:r>
              <a:rPr lang="en-US"/>
              <a:t>- we are prompting them, but we are not suggesting that each expense impacts each recommendation listed. </a:t>
            </a:r>
            <a:endParaRPr lang="en-US">
              <a:cs typeface="+mn-lt"/>
            </a:endParaRPr>
          </a:p>
          <a:p>
            <a:r>
              <a:rPr lang="en-US"/>
              <a:t>- For example, just because direct costs for services is an expense of their proposal, this does not mean the proposal aligns with both recommendations listed. Recommendation C (for example) would require that the direct services expense is to improve or increase culturally congruent care/services. </a:t>
            </a:r>
            <a:endParaRPr lang="en-US">
              <a:cs typeface="Calibri"/>
            </a:endParaRPr>
          </a:p>
        </p:txBody>
      </p:sp>
      <p:sp>
        <p:nvSpPr>
          <p:cNvPr id="4" name="Slide Number Placeholder 3"/>
          <p:cNvSpPr>
            <a:spLocks noGrp="1"/>
          </p:cNvSpPr>
          <p:nvPr>
            <p:ph type="sldNum" sz="quarter" idx="5"/>
          </p:nvPr>
        </p:nvSpPr>
        <p:spPr/>
        <p:txBody>
          <a:bodyPr/>
          <a:lstStyle/>
          <a:p>
            <a:fld id="{26F9A16F-5189-444D-A21E-14BF8A293E40}" type="slidenum">
              <a:rPr lang="en-US" smtClean="0"/>
              <a:t>35</a:t>
            </a:fld>
            <a:endParaRPr lang="en-US"/>
          </a:p>
        </p:txBody>
      </p:sp>
    </p:spTree>
    <p:extLst>
      <p:ext uri="{BB962C8B-B14F-4D97-AF65-F5344CB8AC3E}">
        <p14:creationId xmlns:p14="http://schemas.microsoft.com/office/powerpoint/2010/main" val="1152717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36</a:t>
            </a:fld>
            <a:endParaRPr lang="en-US"/>
          </a:p>
        </p:txBody>
      </p:sp>
    </p:spTree>
    <p:extLst>
      <p:ext uri="{BB962C8B-B14F-4D97-AF65-F5344CB8AC3E}">
        <p14:creationId xmlns:p14="http://schemas.microsoft.com/office/powerpoint/2010/main" val="112923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37</a:t>
            </a:fld>
            <a:endParaRPr lang="en-US"/>
          </a:p>
        </p:txBody>
      </p:sp>
    </p:spTree>
    <p:extLst>
      <p:ext uri="{BB962C8B-B14F-4D97-AF65-F5344CB8AC3E}">
        <p14:creationId xmlns:p14="http://schemas.microsoft.com/office/powerpoint/2010/main" val="2116513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38</a:t>
            </a:fld>
            <a:endParaRPr lang="en-US"/>
          </a:p>
        </p:txBody>
      </p:sp>
    </p:spTree>
    <p:extLst>
      <p:ext uri="{BB962C8B-B14F-4D97-AF65-F5344CB8AC3E}">
        <p14:creationId xmlns:p14="http://schemas.microsoft.com/office/powerpoint/2010/main" val="304030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39</a:t>
            </a:fld>
            <a:endParaRPr lang="en-US"/>
          </a:p>
        </p:txBody>
      </p:sp>
    </p:spTree>
    <p:extLst>
      <p:ext uri="{BB962C8B-B14F-4D97-AF65-F5344CB8AC3E}">
        <p14:creationId xmlns:p14="http://schemas.microsoft.com/office/powerpoint/2010/main" val="117831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a:t>
            </a:fld>
            <a:endParaRPr lang="en-US"/>
          </a:p>
        </p:txBody>
      </p:sp>
    </p:spTree>
    <p:extLst>
      <p:ext uri="{BB962C8B-B14F-4D97-AF65-F5344CB8AC3E}">
        <p14:creationId xmlns:p14="http://schemas.microsoft.com/office/powerpoint/2010/main" val="3741595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40</a:t>
            </a:fld>
            <a:endParaRPr lang="en-US"/>
          </a:p>
        </p:txBody>
      </p:sp>
    </p:spTree>
    <p:extLst>
      <p:ext uri="{BB962C8B-B14F-4D97-AF65-F5344CB8AC3E}">
        <p14:creationId xmlns:p14="http://schemas.microsoft.com/office/powerpoint/2010/main" val="170881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Light" panose="020F0302020204030204" pitchFamily="34" charset="0"/>
                <a:ea typeface="Times New Roman" panose="02020603050405020304" pitchFamily="18" charset="0"/>
                <a:cs typeface="Times New Roman" panose="02020603050405020304" pitchFamily="18" charset="0"/>
              </a:rPr>
              <a:t>Once a final decision is made the organization will be informed immediately and be given 7 to 10 days to decide on acceptance. Funds will be disbursed based on Contract execution. </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42</a:t>
            </a:fld>
            <a:endParaRPr lang="en-US"/>
          </a:p>
        </p:txBody>
      </p:sp>
    </p:spTree>
    <p:extLst>
      <p:ext uri="{BB962C8B-B14F-4D97-AF65-F5344CB8AC3E}">
        <p14:creationId xmlns:p14="http://schemas.microsoft.com/office/powerpoint/2010/main" val="4282872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43</a:t>
            </a:fld>
            <a:endParaRPr lang="en-US"/>
          </a:p>
        </p:txBody>
      </p:sp>
    </p:spTree>
    <p:extLst>
      <p:ext uri="{BB962C8B-B14F-4D97-AF65-F5344CB8AC3E}">
        <p14:creationId xmlns:p14="http://schemas.microsoft.com/office/powerpoint/2010/main" val="3163286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44</a:t>
            </a:fld>
            <a:endParaRPr lang="en-US"/>
          </a:p>
        </p:txBody>
      </p:sp>
    </p:spTree>
    <p:extLst>
      <p:ext uri="{BB962C8B-B14F-4D97-AF65-F5344CB8AC3E}">
        <p14:creationId xmlns:p14="http://schemas.microsoft.com/office/powerpoint/2010/main" val="4191574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9A16F-5189-444D-A21E-14BF8A293E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920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a:effectLst/>
                <a:latin typeface="Calibri Light" panose="020F0302020204030204" pitchFamily="34" charset="0"/>
                <a:ea typeface="Calibri" panose="020F0502020204030204" pitchFamily="34" charset="0"/>
                <a:cs typeface="Arial" panose="020B0604020202020204" pitchFamily="34" charset="0"/>
              </a:rPr>
              <a:t>General Requirements for </a:t>
            </a:r>
            <a:r>
              <a:rPr lang="en-US" b="1" i="1">
                <a:effectLst/>
                <a:latin typeface="Calibri Light" panose="020F0302020204030204" pitchFamily="34" charset="0"/>
                <a:ea typeface="Calibri" panose="020F0502020204030204" pitchFamily="34" charset="0"/>
                <a:cs typeface="Arial" panose="020B0604020202020204" pitchFamily="34" charset="0"/>
              </a:rPr>
              <a:t>all </a:t>
            </a:r>
            <a:r>
              <a:rPr lang="en-US" b="1">
                <a:effectLst/>
                <a:latin typeface="Calibri Light" panose="020F0302020204030204" pitchFamily="34" charset="0"/>
                <a:ea typeface="Calibri" panose="020F0502020204030204" pitchFamily="34" charset="0"/>
                <a:cs typeface="Arial" panose="020B0604020202020204" pitchFamily="34" charset="0"/>
              </a:rPr>
              <a:t>applicants:</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a:effectLst/>
                <a:latin typeface="Calibri Light" panose="020F0302020204030204" pitchFamily="34" charset="0"/>
                <a:ea typeface="Calibri" panose="020F0502020204030204" pitchFamily="34" charset="0"/>
                <a:cs typeface="Times New Roman" panose="02020603050405020304" pitchFamily="18" charset="0"/>
              </a:rPr>
              <a:t>Must use county-mandated software for grant management and client tracking.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a:effectLst/>
                <a:latin typeface="Calibri Light" panose="020F0302020204030204" pitchFamily="34" charset="0"/>
                <a:ea typeface="Calibri" panose="020F0502020204030204" pitchFamily="34" charset="0"/>
                <a:cs typeface="Times New Roman" panose="02020603050405020304" pitchFamily="18" charset="0"/>
              </a:rPr>
              <a:t>Participate in external program evaluation.</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a:effectLst/>
                <a:latin typeface="Calibri Light" panose="020F0302020204030204" pitchFamily="34" charset="0"/>
                <a:ea typeface="Calibri" panose="020F0502020204030204" pitchFamily="34" charset="0"/>
                <a:cs typeface="Times New Roman" panose="02020603050405020304" pitchFamily="18" charset="0"/>
              </a:rPr>
              <a:t>Must have active registration on SAM.gov.</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a:effectLst/>
                <a:latin typeface="Calibri Light" panose="020F0302020204030204" pitchFamily="34" charset="0"/>
                <a:ea typeface="Calibri" panose="020F0502020204030204" pitchFamily="34" charset="0"/>
                <a:cs typeface="Times New Roman" panose="02020603050405020304" pitchFamily="18" charset="0"/>
              </a:rPr>
              <a:t>Must be in good standing with the state.</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a:effectLst/>
                <a:latin typeface="Calibri Light" panose="020F0302020204030204" pitchFamily="34" charset="0"/>
                <a:ea typeface="Calibri" panose="020F0502020204030204" pitchFamily="34" charset="0"/>
                <a:cs typeface="Times New Roman" panose="02020603050405020304" pitchFamily="18" charset="0"/>
              </a:rPr>
              <a:t>Practitioners must be licensed in the State of Colorado and be in good standing. Lawyers must be in good standing with the Colorado Bar Association.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a:effectLst/>
                <a:latin typeface="Calibri Light" panose="020F0302020204030204" pitchFamily="34" charset="0"/>
                <a:ea typeface="Calibri" panose="020F0502020204030204" pitchFamily="34" charset="0"/>
                <a:cs typeface="Times New Roman" panose="02020603050405020304" pitchFamily="18" charset="0"/>
              </a:rPr>
              <a:t>Must be in good standing with other Adams County grant awards (if applicable).</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b="1">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a:effectLst/>
                <a:latin typeface="Calibri Light" panose="020F0302020204030204" pitchFamily="34" charset="0"/>
                <a:ea typeface="Calibri" panose="020F0502020204030204" pitchFamily="34" charset="0"/>
                <a:cs typeface="Times New Roman" panose="02020603050405020304" pitchFamily="18" charset="0"/>
              </a:rPr>
              <a:t>In addition, the </a:t>
            </a:r>
            <a:r>
              <a:rPr lang="en-US" sz="1200" b="1" i="1">
                <a:effectLst/>
                <a:latin typeface="Calibri Light" panose="020F0302020204030204" pitchFamily="34" charset="0"/>
                <a:ea typeface="Calibri" panose="020F0502020204030204" pitchFamily="34" charset="0"/>
                <a:cs typeface="Times New Roman" panose="02020603050405020304" pitchFamily="18" charset="0"/>
              </a:rPr>
              <a:t>Rapid Response Agency</a:t>
            </a:r>
            <a:r>
              <a:rPr lang="en-US" sz="1200" b="1">
                <a:effectLst/>
                <a:latin typeface="Calibri Light" panose="020F0302020204030204" pitchFamily="34" charset="0"/>
                <a:ea typeface="Calibri" panose="020F0502020204030204" pitchFamily="34" charset="0"/>
                <a:cs typeface="Times New Roman" panose="02020603050405020304" pitchFamily="18" charset="0"/>
              </a:rPr>
              <a:t> applicants must: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200">
                <a:effectLst/>
                <a:latin typeface="Calibri Light" panose="020F0302020204030204" pitchFamily="34" charset="0"/>
                <a:ea typeface="Calibri" panose="020F0502020204030204" pitchFamily="34" charset="0"/>
                <a:cs typeface="Times New Roman" panose="02020603050405020304" pitchFamily="18" charset="0"/>
              </a:rPr>
              <a:t>The Rapid Response Agency must be available 24/7 to provide emergency services and or coordination of care (such as medical services, legal assistance, therapeutic services, financial services, food, emergency shelter/housing, transportation, etc.).</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200">
                <a:effectLst/>
                <a:latin typeface="Calibri Light" panose="020F0302020204030204" pitchFamily="34" charset="0"/>
                <a:ea typeface="Calibri" panose="020F0502020204030204" pitchFamily="34" charset="0"/>
                <a:cs typeface="Arial" panose="020B0604020202020204" pitchFamily="34" charset="0"/>
              </a:rPr>
              <a:t>Proven experience working with survivors of Domestic Violence.</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200">
                <a:effectLst/>
                <a:latin typeface="Calibri Light" panose="020F0302020204030204" pitchFamily="34" charset="0"/>
                <a:ea typeface="Calibri" panose="020F0502020204030204" pitchFamily="34" charset="0"/>
                <a:cs typeface="Arial" panose="020B0604020202020204" pitchFamily="34" charset="0"/>
              </a:rPr>
              <a:t>Must have demonstrated partnerships and collaborations with crime victim services agencies.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200">
                <a:effectLst/>
                <a:latin typeface="Calibri Light" panose="020F0302020204030204" pitchFamily="34" charset="0"/>
                <a:ea typeface="Calibri" panose="020F0502020204030204" pitchFamily="34" charset="0"/>
                <a:cs typeface="Arial" panose="020B0604020202020204" pitchFamily="34" charset="0"/>
              </a:rPr>
              <a:t>Willing to collaborate on centralizing the 24/7 coordination of services (e.g., hotline).</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46</a:t>
            </a:fld>
            <a:endParaRPr lang="en-US"/>
          </a:p>
        </p:txBody>
      </p:sp>
    </p:spTree>
    <p:extLst>
      <p:ext uri="{BB962C8B-B14F-4D97-AF65-F5344CB8AC3E}">
        <p14:creationId xmlns:p14="http://schemas.microsoft.com/office/powerpoint/2010/main" val="11641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5</a:t>
            </a:fld>
            <a:endParaRPr lang="en-US"/>
          </a:p>
        </p:txBody>
      </p:sp>
    </p:spTree>
    <p:extLst>
      <p:ext uri="{BB962C8B-B14F-4D97-AF65-F5344CB8AC3E}">
        <p14:creationId xmlns:p14="http://schemas.microsoft.com/office/powerpoint/2010/main" val="306231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6</a:t>
            </a:fld>
            <a:endParaRPr lang="en-US"/>
          </a:p>
        </p:txBody>
      </p:sp>
    </p:spTree>
    <p:extLst>
      <p:ext uri="{BB962C8B-B14F-4D97-AF65-F5344CB8AC3E}">
        <p14:creationId xmlns:p14="http://schemas.microsoft.com/office/powerpoint/2010/main" val="316537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p:txBody>
      </p:sp>
      <p:sp>
        <p:nvSpPr>
          <p:cNvPr id="4" name="Slide Number Placeholder 3"/>
          <p:cNvSpPr>
            <a:spLocks noGrp="1"/>
          </p:cNvSpPr>
          <p:nvPr>
            <p:ph type="sldNum" sz="quarter" idx="5"/>
          </p:nvPr>
        </p:nvSpPr>
        <p:spPr/>
        <p:txBody>
          <a:bodyPr/>
          <a:lstStyle/>
          <a:p>
            <a:fld id="{26F9A16F-5189-444D-A21E-14BF8A293E40}" type="slidenum">
              <a:rPr lang="en-US" smtClean="0"/>
              <a:t>7</a:t>
            </a:fld>
            <a:endParaRPr lang="en-US"/>
          </a:p>
        </p:txBody>
      </p:sp>
    </p:spTree>
    <p:extLst>
      <p:ext uri="{BB962C8B-B14F-4D97-AF65-F5344CB8AC3E}">
        <p14:creationId xmlns:p14="http://schemas.microsoft.com/office/powerpoint/2010/main" val="174376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Expenditure categories can be found on starting on page 9:</a:t>
            </a:r>
          </a:p>
          <a:p>
            <a:r>
              <a:rPr lang="en-US"/>
              <a:t>https://home.treasury.gov/system/files/136/SLFRF-Compliance-and-Reporting-Guidance.pdf</a:t>
            </a:r>
          </a:p>
        </p:txBody>
      </p:sp>
      <p:sp>
        <p:nvSpPr>
          <p:cNvPr id="4" name="Slide Number Placeholder 3"/>
          <p:cNvSpPr>
            <a:spLocks noGrp="1"/>
          </p:cNvSpPr>
          <p:nvPr>
            <p:ph type="sldNum" sz="quarter" idx="5"/>
          </p:nvPr>
        </p:nvSpPr>
        <p:spPr/>
        <p:txBody>
          <a:bodyPr/>
          <a:lstStyle/>
          <a:p>
            <a:fld id="{26F9A16F-5189-444D-A21E-14BF8A293E40}" type="slidenum">
              <a:rPr lang="en-US" smtClean="0"/>
              <a:t>8</a:t>
            </a:fld>
            <a:endParaRPr lang="en-US"/>
          </a:p>
        </p:txBody>
      </p:sp>
    </p:spTree>
    <p:extLst>
      <p:ext uri="{BB962C8B-B14F-4D97-AF65-F5344CB8AC3E}">
        <p14:creationId xmlns:p14="http://schemas.microsoft.com/office/powerpoint/2010/main" val="271074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F9A16F-5189-444D-A21E-14BF8A293E40}" type="slidenum">
              <a:rPr lang="en-US" smtClean="0"/>
              <a:t>9</a:t>
            </a:fld>
            <a:endParaRPr lang="en-US"/>
          </a:p>
        </p:txBody>
      </p:sp>
    </p:spTree>
    <p:extLst>
      <p:ext uri="{BB962C8B-B14F-4D97-AF65-F5344CB8AC3E}">
        <p14:creationId xmlns:p14="http://schemas.microsoft.com/office/powerpoint/2010/main" val="108101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911-1BF9-91EA-18B7-280F99CC2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2B087-047E-CD95-49B3-A1D102616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D76029-2BC1-0121-565E-099647631B38}"/>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9D64FB48-1E50-E2BB-511D-0900E8792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F7108-6B6C-DBD5-9900-6E7E6A71588A}"/>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258064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59FF-1AD2-9AA6-8456-F51350BE3C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E56882-0CBE-4AE1-4137-DA23659CC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16268-DFCF-67CE-88AA-0E48C7D80F55}"/>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8D538CD8-FD01-58BD-92CB-8D09D1D6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78638-0D22-0D33-EA67-F145FB5F474B}"/>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286359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15A40-D41E-F790-3804-03D4AC74D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500960-82EB-A31D-0D88-58878EF5B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61F75-9C4C-3E04-62F3-721AD577A369}"/>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57629C2A-FF57-22FB-0145-BC77A3DA7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8FF03-3A14-DF8A-2B6C-C7A06CEEE0B7}"/>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389128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DEE-34CF-B7AA-6AA8-3D8CD5125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E493C-341F-FE70-1D39-D6896D948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9DA89-82A1-EC24-577C-920DECF37D37}"/>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95F6D804-3A09-B301-6252-9B08BB5A9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79-3870-3668-5CEA-063EB5306703}"/>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265315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CF8A-03CB-9B39-127C-6FAFE9052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11DDB-CD09-1093-7869-F5FD8844B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075F8-A0DB-1DFC-56AA-63D2EBD9667B}"/>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D33A9E1A-D902-F43B-85AC-EAFD0A29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F6F9B-72C5-8C7C-91E0-E1766EA6CB6A}"/>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53406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8A0-FF55-5098-376C-36D69D9FF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4948C-96A9-8C97-84B9-DE1C6FF1C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541AA-DF00-6497-9322-5A5CF92C7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CA16A-B2DA-84FA-7440-2CA58AF06EE0}"/>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6" name="Footer Placeholder 5">
            <a:extLst>
              <a:ext uri="{FF2B5EF4-FFF2-40B4-BE49-F238E27FC236}">
                <a16:creationId xmlns:a16="http://schemas.microsoft.com/office/drawing/2014/main" id="{97C04D0A-8A0E-17DC-E8CD-2A8FD0B25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42342-DE8F-A830-0A2B-3647FF991DFB}"/>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70742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2E4F-F61E-D00F-1635-9546260910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EEC84-5E4A-05A1-DBF8-5104AF7F8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2BA00-E180-9554-3F77-48EE1B7F8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941E8-8CFD-016C-8A75-436003D70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AF0F1-BC7A-DA4D-A687-A96A24A9F2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4CC52D-9678-25E6-0963-072685FFBC78}"/>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8" name="Footer Placeholder 7">
            <a:extLst>
              <a:ext uri="{FF2B5EF4-FFF2-40B4-BE49-F238E27FC236}">
                <a16:creationId xmlns:a16="http://schemas.microsoft.com/office/drawing/2014/main" id="{03B2D198-3FBD-BDC7-022D-7CCEB01504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D806B-B0D7-3D48-AD9A-D591CB51C80F}"/>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420623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3FE-2004-0805-F31E-956D95C75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383B9-364B-90DF-F73B-A734FCB2E093}"/>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4" name="Footer Placeholder 3">
            <a:extLst>
              <a:ext uri="{FF2B5EF4-FFF2-40B4-BE49-F238E27FC236}">
                <a16:creationId xmlns:a16="http://schemas.microsoft.com/office/drawing/2014/main" id="{9F9CBA17-0579-86DA-71AA-45DB81C68B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D453B8-E106-36FF-8F9F-2AF51E026330}"/>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278939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7E058-2960-1F38-2E7B-BBBFDD0B769C}"/>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3" name="Footer Placeholder 2">
            <a:extLst>
              <a:ext uri="{FF2B5EF4-FFF2-40B4-BE49-F238E27FC236}">
                <a16:creationId xmlns:a16="http://schemas.microsoft.com/office/drawing/2014/main" id="{5E645C42-0B06-86E5-46C0-DCCDC5D19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B0D18E-76E0-FC28-E7D1-08E554FB651A}"/>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255535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5393-42CB-1A81-9BE8-21F03B9E2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3649C-3E85-AB53-DB36-FAD90FE19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98632-B072-5A2C-9DB9-74841BB3D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CC450-C78B-9015-93AF-03921EC30B41}"/>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6" name="Footer Placeholder 5">
            <a:extLst>
              <a:ext uri="{FF2B5EF4-FFF2-40B4-BE49-F238E27FC236}">
                <a16:creationId xmlns:a16="http://schemas.microsoft.com/office/drawing/2014/main" id="{ECC41D10-72A0-A59D-D501-DBFCD8B3A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5E80C-1F6D-9EC8-8C50-DDEDEC46356D}"/>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320137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5388-DB7C-D370-DA2A-7C906DA53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7C304-EA0F-2D1F-129D-7703DD9BA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11145E-9F69-89EE-248E-56AF93378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51DC7-F51B-156D-9A78-31BA1757DB26}"/>
              </a:ext>
            </a:extLst>
          </p:cNvPr>
          <p:cNvSpPr>
            <a:spLocks noGrp="1"/>
          </p:cNvSpPr>
          <p:nvPr>
            <p:ph type="dt" sz="half" idx="10"/>
          </p:nvPr>
        </p:nvSpPr>
        <p:spPr/>
        <p:txBody>
          <a:bodyPr/>
          <a:lstStyle/>
          <a:p>
            <a:fld id="{E99E037A-12F5-0440-918B-F46871E203C7}" type="datetimeFigureOut">
              <a:rPr lang="en-US" smtClean="0"/>
              <a:t>5/24/2024</a:t>
            </a:fld>
            <a:endParaRPr lang="en-US"/>
          </a:p>
        </p:txBody>
      </p:sp>
      <p:sp>
        <p:nvSpPr>
          <p:cNvPr id="6" name="Footer Placeholder 5">
            <a:extLst>
              <a:ext uri="{FF2B5EF4-FFF2-40B4-BE49-F238E27FC236}">
                <a16:creationId xmlns:a16="http://schemas.microsoft.com/office/drawing/2014/main" id="{30131968-3AB3-EFD5-B167-F578C784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5F610-B06A-53E8-B106-F3C9C0946776}"/>
              </a:ext>
            </a:extLst>
          </p:cNvPr>
          <p:cNvSpPr>
            <a:spLocks noGrp="1"/>
          </p:cNvSpPr>
          <p:nvPr>
            <p:ph type="sldNum" sz="quarter" idx="12"/>
          </p:nvPr>
        </p:nvSpPr>
        <p:spPr/>
        <p:txBody>
          <a:bodyPr/>
          <a:lstStyle/>
          <a:p>
            <a:fld id="{B3B33F49-1A62-4747-B980-8B482471BBE9}" type="slidenum">
              <a:rPr lang="en-US" smtClean="0"/>
              <a:t>‹#›</a:t>
            </a:fld>
            <a:endParaRPr lang="en-US"/>
          </a:p>
        </p:txBody>
      </p:sp>
    </p:spTree>
    <p:extLst>
      <p:ext uri="{BB962C8B-B14F-4D97-AF65-F5344CB8AC3E}">
        <p14:creationId xmlns:p14="http://schemas.microsoft.com/office/powerpoint/2010/main" val="379365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AD727-C969-8789-BF1D-96FDC112C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F4E1CF-1D5E-A47A-3834-FFE92AF6E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CDA29-9BE5-5539-02CF-506C88D0F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E037A-12F5-0440-918B-F46871E203C7}" type="datetimeFigureOut">
              <a:rPr lang="en-US" smtClean="0"/>
              <a:t>5/24/2024</a:t>
            </a:fld>
            <a:endParaRPr lang="en-US"/>
          </a:p>
        </p:txBody>
      </p:sp>
      <p:sp>
        <p:nvSpPr>
          <p:cNvPr id="5" name="Footer Placeholder 4">
            <a:extLst>
              <a:ext uri="{FF2B5EF4-FFF2-40B4-BE49-F238E27FC236}">
                <a16:creationId xmlns:a16="http://schemas.microsoft.com/office/drawing/2014/main" id="{D32443E7-7B5A-87D3-F05D-A46B97B08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7B11F-8900-23F0-9C15-BEB8BC9AB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33F49-1A62-4747-B980-8B482471BBE9}" type="slidenum">
              <a:rPr lang="en-US" smtClean="0"/>
              <a:t>‹#›</a:t>
            </a:fld>
            <a:endParaRPr lang="en-US"/>
          </a:p>
        </p:txBody>
      </p:sp>
    </p:spTree>
    <p:extLst>
      <p:ext uri="{BB962C8B-B14F-4D97-AF65-F5344CB8AC3E}">
        <p14:creationId xmlns:p14="http://schemas.microsoft.com/office/powerpoint/2010/main" val="235481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whitehouse.gov/briefing-room/presidential-actions/2021/01/20/executive-order-advancing-racial-equity-and-support-for-underserved-communities-through-the-federal-government/" TargetMode="External"/><Relationship Id="rId5" Type="http://schemas.openxmlformats.org/officeDocument/2006/relationships/hyperlink" Target="https://home.treasury.gov/system/files/136/SLFRF-Final-Rule-Overview.pdf" TargetMode="Externa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4.png"/><Relationship Id="rId3" Type="http://schemas.openxmlformats.org/officeDocument/2006/relationships/image" Target="../media/image4.emf"/><Relationship Id="rId7" Type="http://schemas.openxmlformats.org/officeDocument/2006/relationships/diagramLayout" Target="../diagrams/layout1.xml"/><Relationship Id="rId12" Type="http://schemas.openxmlformats.org/officeDocument/2006/relationships/image" Target="../media/image1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2.png"/><Relationship Id="rId5" Type="http://schemas.openxmlformats.org/officeDocument/2006/relationships/hyperlink" Target="https://gn.ecivis.com/GO/gn_redir/T/19t06ozkq7vk0" TargetMode="External"/><Relationship Id="rId10" Type="http://schemas.microsoft.com/office/2007/relationships/diagramDrawing" Target="../diagrams/drawing1.xml"/><Relationship Id="rId4" Type="http://schemas.openxmlformats.org/officeDocument/2006/relationships/image" Target="../media/image5.emf"/><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13"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n.ecivis.com/GO/gn_redir/T/222rpw5pyzjw" TargetMode="External"/><Relationship Id="rId11" Type="http://schemas.openxmlformats.org/officeDocument/2006/relationships/diagramQuickStyle" Target="../diagrams/quickStyle2.xml"/><Relationship Id="rId5" Type="http://schemas.openxmlformats.org/officeDocument/2006/relationships/image" Target="../media/image5.emf"/><Relationship Id="rId10" Type="http://schemas.openxmlformats.org/officeDocument/2006/relationships/diagramLayout" Target="../diagrams/layout2.xml"/><Relationship Id="rId4" Type="http://schemas.openxmlformats.org/officeDocument/2006/relationships/image" Target="../media/image4.emf"/><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hyperlink" Target="https://gn.ecivis.com/GO/gn_redir/T/222rpw5pyzjw" TargetMode="External"/><Relationship Id="rId12"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diagramLayout" Target="../diagrams/layout3.xml"/><Relationship Id="rId5" Type="http://schemas.openxmlformats.org/officeDocument/2006/relationships/image" Target="../media/image4.emf"/><Relationship Id="rId10" Type="http://schemas.openxmlformats.org/officeDocument/2006/relationships/diagramData" Target="../diagrams/data3.xml"/><Relationship Id="rId4" Type="http://schemas.openxmlformats.org/officeDocument/2006/relationships/image" Target="../media/image17.png"/><Relationship Id="rId9" Type="http://schemas.openxmlformats.org/officeDocument/2006/relationships/image" Target="../media/image13.svg"/><Relationship Id="rId14"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8.png"/><Relationship Id="rId3" Type="http://schemas.openxmlformats.org/officeDocument/2006/relationships/image" Target="../media/image4.emf"/><Relationship Id="rId7" Type="http://schemas.openxmlformats.org/officeDocument/2006/relationships/image" Target="../media/image13.svg"/><Relationship Id="rId12"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diagramColors" Target="../diagrams/colors4.xml"/><Relationship Id="rId5" Type="http://schemas.openxmlformats.org/officeDocument/2006/relationships/hyperlink" Target="https://gn.ecivis.com/GO/gn_redir/T/222rpw5pyzjw" TargetMode="External"/><Relationship Id="rId10" Type="http://schemas.openxmlformats.org/officeDocument/2006/relationships/diagramQuickStyle" Target="../diagrams/quickStyle4.xml"/><Relationship Id="rId4" Type="http://schemas.openxmlformats.org/officeDocument/2006/relationships/image" Target="../media/image5.emf"/><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13"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gn.ecivis.com/GO/gn_redir/T/222rpw5pyzjw" TargetMode="External"/><Relationship Id="rId11" Type="http://schemas.openxmlformats.org/officeDocument/2006/relationships/diagramQuickStyle" Target="../diagrams/quickStyle5.xml"/><Relationship Id="rId5" Type="http://schemas.openxmlformats.org/officeDocument/2006/relationships/image" Target="../media/image5.emf"/><Relationship Id="rId10" Type="http://schemas.openxmlformats.org/officeDocument/2006/relationships/diagramLayout" Target="../diagrams/layout5.xml"/><Relationship Id="rId4" Type="http://schemas.openxmlformats.org/officeDocument/2006/relationships/image" Target="../media/image4.emf"/><Relationship Id="rId9"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13"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n.ecivis.com/GO/gn_redir/T/222rpw5pyzjw" TargetMode="External"/><Relationship Id="rId11" Type="http://schemas.openxmlformats.org/officeDocument/2006/relationships/diagramQuickStyle" Target="../diagrams/quickStyle6.xml"/><Relationship Id="rId5" Type="http://schemas.openxmlformats.org/officeDocument/2006/relationships/image" Target="../media/image5.emf"/><Relationship Id="rId10" Type="http://schemas.openxmlformats.org/officeDocument/2006/relationships/diagramLayout" Target="../diagrams/layout6.xml"/><Relationship Id="rId4" Type="http://schemas.openxmlformats.org/officeDocument/2006/relationships/image" Target="../media/image4.emf"/><Relationship Id="rId9" Type="http://schemas.openxmlformats.org/officeDocument/2006/relationships/diagramData" Target="../diagrams/data6.xml"/><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diagramData" Target="../diagrams/data7.xml"/><Relationship Id="rId12"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n.ecivis.com/GO/gn_redir/T/222rpw5pyzjw" TargetMode="External"/><Relationship Id="rId11" Type="http://schemas.microsoft.com/office/2007/relationships/diagramDrawing" Target="../diagrams/drawing7.xml"/><Relationship Id="rId5" Type="http://schemas.openxmlformats.org/officeDocument/2006/relationships/image" Target="../media/image5.emf"/><Relationship Id="rId10" Type="http://schemas.openxmlformats.org/officeDocument/2006/relationships/diagramColors" Target="../diagrams/colors7.xml"/><Relationship Id="rId4" Type="http://schemas.openxmlformats.org/officeDocument/2006/relationships/image" Target="../media/image4.emf"/><Relationship Id="rId9"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emf"/><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emf"/><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emf"/><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emf"/><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5.emf"/><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7.png"/><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home.treasury.gov/system/files/136/SLFRF-Compliance-and-Reporting-Guidance.pdf" TargetMode="Externa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a sign in front of it&#10;&#10;Description automatically generated">
            <a:extLst>
              <a:ext uri="{FF2B5EF4-FFF2-40B4-BE49-F238E27FC236}">
                <a16:creationId xmlns:a16="http://schemas.microsoft.com/office/drawing/2014/main" id="{8B5450D6-5242-5749-87D4-EE91B734342E}"/>
              </a:ext>
            </a:extLst>
          </p:cNvPr>
          <p:cNvPicPr>
            <a:picLocks noChangeAspect="1"/>
          </p:cNvPicPr>
          <p:nvPr/>
        </p:nvPicPr>
        <p:blipFill>
          <a:blip r:embed="rId3"/>
          <a:stretch>
            <a:fillRect/>
          </a:stretch>
        </p:blipFill>
        <p:spPr>
          <a:xfrm>
            <a:off x="0" y="0"/>
            <a:ext cx="12192000" cy="6873740"/>
          </a:xfrm>
          <a:prstGeom prst="rect">
            <a:avLst/>
          </a:prstGeom>
        </p:spPr>
      </p:pic>
      <p:sp>
        <p:nvSpPr>
          <p:cNvPr id="7" name="TextBox 6">
            <a:extLst>
              <a:ext uri="{FF2B5EF4-FFF2-40B4-BE49-F238E27FC236}">
                <a16:creationId xmlns:a16="http://schemas.microsoft.com/office/drawing/2014/main" id="{3D530601-B0A1-298C-76DF-181426759F4B}"/>
              </a:ext>
            </a:extLst>
          </p:cNvPr>
          <p:cNvSpPr txBox="1"/>
          <p:nvPr/>
        </p:nvSpPr>
        <p:spPr>
          <a:xfrm>
            <a:off x="942341" y="840475"/>
            <a:ext cx="9856288" cy="2123658"/>
          </a:xfrm>
          <a:prstGeom prst="rect">
            <a:avLst/>
          </a:prstGeom>
          <a:solidFill>
            <a:schemeClr val="bg1"/>
          </a:solidFill>
        </p:spPr>
        <p:txBody>
          <a:bodyPr wrap="square" lIns="91440" tIns="45720" rIns="91440" bIns="45720" rtlCol="0" anchor="t">
            <a:spAutoFit/>
          </a:bodyPr>
          <a:lstStyle/>
          <a:p>
            <a:r>
              <a:rPr lang="en-US" sz="4400" b="1" spc="700">
                <a:solidFill>
                  <a:srgbClr val="606060"/>
                </a:solidFill>
              </a:rPr>
              <a:t>Co-Responder Services </a:t>
            </a:r>
          </a:p>
          <a:p>
            <a:r>
              <a:rPr lang="en-US" sz="4400" spc="700">
                <a:solidFill>
                  <a:srgbClr val="606060"/>
                </a:solidFill>
              </a:rPr>
              <a:t>ARPA Grant Application </a:t>
            </a:r>
          </a:p>
          <a:p>
            <a:r>
              <a:rPr lang="en-US" sz="4400" spc="700">
                <a:solidFill>
                  <a:srgbClr val="606060"/>
                </a:solidFill>
              </a:rPr>
              <a:t>FAQ Session </a:t>
            </a:r>
          </a:p>
        </p:txBody>
      </p:sp>
      <p:pic>
        <p:nvPicPr>
          <p:cNvPr id="8" name="Picture 7">
            <a:extLst>
              <a:ext uri="{FF2B5EF4-FFF2-40B4-BE49-F238E27FC236}">
                <a16:creationId xmlns:a16="http://schemas.microsoft.com/office/drawing/2014/main" id="{598569CA-49DB-6764-638A-794CE3A07E72}"/>
              </a:ext>
            </a:extLst>
          </p:cNvPr>
          <p:cNvPicPr>
            <a:picLocks noChangeAspect="1"/>
          </p:cNvPicPr>
          <p:nvPr/>
        </p:nvPicPr>
        <p:blipFill>
          <a:blip r:embed="rId4"/>
          <a:stretch>
            <a:fillRect/>
          </a:stretch>
        </p:blipFill>
        <p:spPr>
          <a:xfrm>
            <a:off x="748963" y="679963"/>
            <a:ext cx="1828800" cy="927100"/>
          </a:xfrm>
          <a:prstGeom prst="rect">
            <a:avLst/>
          </a:prstGeom>
        </p:spPr>
      </p:pic>
      <p:pic>
        <p:nvPicPr>
          <p:cNvPr id="9" name="Picture 8">
            <a:extLst>
              <a:ext uri="{FF2B5EF4-FFF2-40B4-BE49-F238E27FC236}">
                <a16:creationId xmlns:a16="http://schemas.microsoft.com/office/drawing/2014/main" id="{95018661-D93C-F175-C07A-3DBD414FE486}"/>
              </a:ext>
            </a:extLst>
          </p:cNvPr>
          <p:cNvPicPr>
            <a:picLocks noChangeAspect="1"/>
          </p:cNvPicPr>
          <p:nvPr/>
        </p:nvPicPr>
        <p:blipFill>
          <a:blip r:embed="rId4"/>
          <a:stretch>
            <a:fillRect/>
          </a:stretch>
        </p:blipFill>
        <p:spPr>
          <a:xfrm rot="10800000">
            <a:off x="9163207" y="2241827"/>
            <a:ext cx="1828800" cy="927100"/>
          </a:xfrm>
          <a:prstGeom prst="rect">
            <a:avLst/>
          </a:prstGeom>
        </p:spPr>
      </p:pic>
      <p:sp>
        <p:nvSpPr>
          <p:cNvPr id="10" name="TextBox 9">
            <a:extLst>
              <a:ext uri="{FF2B5EF4-FFF2-40B4-BE49-F238E27FC236}">
                <a16:creationId xmlns:a16="http://schemas.microsoft.com/office/drawing/2014/main" id="{94DC66E4-B98C-D24E-E4C6-1A56B13D87AF}"/>
              </a:ext>
            </a:extLst>
          </p:cNvPr>
          <p:cNvSpPr txBox="1"/>
          <p:nvPr/>
        </p:nvSpPr>
        <p:spPr>
          <a:xfrm>
            <a:off x="7719659" y="5893722"/>
            <a:ext cx="4472341" cy="769441"/>
          </a:xfrm>
          <a:prstGeom prst="rect">
            <a:avLst/>
          </a:prstGeom>
          <a:noFill/>
        </p:spPr>
        <p:txBody>
          <a:bodyPr wrap="square" rtlCol="0">
            <a:spAutoFit/>
          </a:bodyPr>
          <a:lstStyle/>
          <a:p>
            <a:r>
              <a:rPr lang="en-US" sz="2200" spc="300">
                <a:solidFill>
                  <a:schemeClr val="bg1"/>
                </a:solidFill>
                <a:latin typeface="+mj-lt"/>
              </a:rPr>
              <a:t>ACHD BEHAVIORAL HEALTH TEAM/ARPA RECOVERY TEAM </a:t>
            </a:r>
          </a:p>
        </p:txBody>
      </p:sp>
      <p:pic>
        <p:nvPicPr>
          <p:cNvPr id="11" name="Picture 10">
            <a:extLst>
              <a:ext uri="{FF2B5EF4-FFF2-40B4-BE49-F238E27FC236}">
                <a16:creationId xmlns:a16="http://schemas.microsoft.com/office/drawing/2014/main" id="{375F08F4-04E7-CB6D-24AC-8C65907EF614}"/>
              </a:ext>
            </a:extLst>
          </p:cNvPr>
          <p:cNvPicPr>
            <a:picLocks noChangeAspect="1"/>
          </p:cNvPicPr>
          <p:nvPr/>
        </p:nvPicPr>
        <p:blipFill>
          <a:blip r:embed="rId5"/>
          <a:stretch>
            <a:fillRect/>
          </a:stretch>
        </p:blipFill>
        <p:spPr>
          <a:xfrm>
            <a:off x="748963" y="5322222"/>
            <a:ext cx="1651000" cy="1143000"/>
          </a:xfrm>
          <a:prstGeom prst="rect">
            <a:avLst/>
          </a:prstGeom>
        </p:spPr>
      </p:pic>
    </p:spTree>
    <p:extLst>
      <p:ext uri="{BB962C8B-B14F-4D97-AF65-F5344CB8AC3E}">
        <p14:creationId xmlns:p14="http://schemas.microsoft.com/office/powerpoint/2010/main" val="132100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8677" y="5973039"/>
            <a:ext cx="1151174" cy="707886"/>
            <a:chOff x="11029957" y="5017999"/>
            <a:chExt cx="1151174"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9957" y="5017999"/>
              <a:ext cx="1151174" cy="707886"/>
            </a:xfrm>
            <a:prstGeom prst="rect">
              <a:avLst/>
            </a:prstGeom>
            <a:noFill/>
          </p:spPr>
          <p:txBody>
            <a:bodyPr wrap="square" rtlCol="0">
              <a:spAutoFit/>
            </a:bodyPr>
            <a:lstStyle/>
            <a:p>
              <a:pPr algn="ctr"/>
              <a:r>
                <a:rPr lang="en-US" sz="4000" b="1">
                  <a:solidFill>
                    <a:schemeClr val="bg1"/>
                  </a:solidFill>
                </a:rPr>
                <a:t>10</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953241" y="385477"/>
            <a:ext cx="10218341" cy="954107"/>
          </a:xfrm>
          <a:prstGeom prst="rect">
            <a:avLst/>
          </a:prstGeom>
          <a:noFill/>
        </p:spPr>
        <p:txBody>
          <a:bodyPr wrap="square" rtlCol="0">
            <a:spAutoFit/>
          </a:bodyPr>
          <a:lstStyle/>
          <a:p>
            <a:r>
              <a:rPr lang="en-US" sz="2800" b="1" i="1" u="none" strike="noStrike" baseline="0">
                <a:solidFill>
                  <a:schemeClr val="accent1"/>
                </a:solidFill>
                <a:latin typeface="+mj-lt"/>
                <a:cs typeface="Segoe UI Semilight" panose="020B0402040204020203" pitchFamily="34" charset="0"/>
              </a:rPr>
              <a:t>“These are necessary to allow Treasury to conduct oversight as well as understand and aggregate program outcomes across recipients.”</a:t>
            </a:r>
          </a:p>
        </p:txBody>
      </p:sp>
      <p:sp>
        <p:nvSpPr>
          <p:cNvPr id="7" name="TextBox 6">
            <a:extLst>
              <a:ext uri="{FF2B5EF4-FFF2-40B4-BE49-F238E27FC236}">
                <a16:creationId xmlns:a16="http://schemas.microsoft.com/office/drawing/2014/main" id="{16F39925-87AF-80CF-FDFD-9D68C2B1BFC8}"/>
              </a:ext>
            </a:extLst>
          </p:cNvPr>
          <p:cNvSpPr txBox="1"/>
          <p:nvPr/>
        </p:nvSpPr>
        <p:spPr>
          <a:xfrm>
            <a:off x="1283394" y="1579622"/>
            <a:ext cx="8872781" cy="2862322"/>
          </a:xfrm>
          <a:prstGeom prst="rect">
            <a:avLst/>
          </a:prstGeom>
          <a:noFill/>
        </p:spPr>
        <p:txBody>
          <a:bodyPr wrap="square" rtlCol="0">
            <a:spAutoFit/>
          </a:bodyPr>
          <a:lstStyle/>
          <a:p>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r>
              <a:rPr lang="en-US">
                <a:latin typeface="Segoe UI Semilight" panose="020B0402040204020203" pitchFamily="34" charset="0"/>
                <a:cs typeface="Segoe UI Semilight" panose="020B0402040204020203" pitchFamily="34" charset="0"/>
              </a:rPr>
              <a:t>Evidence-Based Interventions – Subrecipients must identify the amount of the total funds allocated to evidence-based interventions</a:t>
            </a: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
            </a:pPr>
            <a:r>
              <a:rPr lang="en-US">
                <a:latin typeface="Segoe UI Semilight" panose="020B0402040204020203" pitchFamily="34" charset="0"/>
                <a:cs typeface="Segoe UI Semilight" panose="020B0402040204020203" pitchFamily="34" charset="0"/>
              </a:rPr>
              <a:t>Mandatory performance indicators and programmatic data, where relevant </a:t>
            </a:r>
          </a:p>
        </p:txBody>
      </p:sp>
      <p:pic>
        <p:nvPicPr>
          <p:cNvPr id="24" name="Picture 23">
            <a:extLst>
              <a:ext uri="{FF2B5EF4-FFF2-40B4-BE49-F238E27FC236}">
                <a16:creationId xmlns:a16="http://schemas.microsoft.com/office/drawing/2014/main" id="{1BDDA8D4-520D-71FB-8D94-E30A27BAD7FA}"/>
              </a:ext>
            </a:extLst>
          </p:cNvPr>
          <p:cNvPicPr>
            <a:picLocks noChangeAspect="1"/>
          </p:cNvPicPr>
          <p:nvPr/>
        </p:nvPicPr>
        <p:blipFill>
          <a:blip r:embed="rId5"/>
          <a:stretch>
            <a:fillRect/>
          </a:stretch>
        </p:blipFill>
        <p:spPr>
          <a:xfrm>
            <a:off x="1947591" y="2549699"/>
            <a:ext cx="8187721" cy="96151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D97D9AE-8461-3428-DF46-533CAFD3DB16}"/>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11" name="Picture 10">
            <a:extLst>
              <a:ext uri="{FF2B5EF4-FFF2-40B4-BE49-F238E27FC236}">
                <a16:creationId xmlns:a16="http://schemas.microsoft.com/office/drawing/2014/main" id="{D0BACCA7-EA6F-4831-3484-E562E9794BB5}"/>
              </a:ext>
            </a:extLst>
          </p:cNvPr>
          <p:cNvPicPr>
            <a:picLocks noChangeAspect="1"/>
          </p:cNvPicPr>
          <p:nvPr/>
        </p:nvPicPr>
        <p:blipFill>
          <a:blip r:embed="rId6"/>
          <a:stretch>
            <a:fillRect/>
          </a:stretch>
        </p:blipFill>
        <p:spPr>
          <a:xfrm>
            <a:off x="1995216" y="4531177"/>
            <a:ext cx="8044134" cy="1309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75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8677" y="5973039"/>
            <a:ext cx="1151174" cy="707886"/>
            <a:chOff x="11029957" y="5017999"/>
            <a:chExt cx="1151174"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9957" y="5017999"/>
              <a:ext cx="1151174" cy="707886"/>
            </a:xfrm>
            <a:prstGeom prst="rect">
              <a:avLst/>
            </a:prstGeom>
            <a:noFill/>
          </p:spPr>
          <p:txBody>
            <a:bodyPr wrap="square" rtlCol="0">
              <a:spAutoFit/>
            </a:bodyPr>
            <a:lstStyle/>
            <a:p>
              <a:pPr algn="ctr"/>
              <a:r>
                <a:rPr lang="en-US" sz="4000" b="1">
                  <a:solidFill>
                    <a:schemeClr val="bg1"/>
                  </a:solidFill>
                </a:rPr>
                <a:t>11</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001149" y="205349"/>
            <a:ext cx="10218341" cy="1323439"/>
          </a:xfrm>
          <a:prstGeom prst="rect">
            <a:avLst/>
          </a:prstGeom>
          <a:noFill/>
        </p:spPr>
        <p:txBody>
          <a:bodyPr wrap="square" rtlCol="0">
            <a:spAutoFit/>
          </a:bodyPr>
          <a:lstStyle/>
          <a:p>
            <a:r>
              <a:rPr lang="en-US" sz="4000" b="1" spc="300">
                <a:solidFill>
                  <a:srgbClr val="606060"/>
                </a:solidFill>
              </a:rPr>
              <a:t>Expenditure Guidelines per the SLFRF: </a:t>
            </a:r>
            <a:r>
              <a:rPr lang="en-US" sz="4000" b="1">
                <a:solidFill>
                  <a:schemeClr val="accent6">
                    <a:lumMod val="60000"/>
                    <a:lumOff val="40000"/>
                  </a:schemeClr>
                </a:solidFill>
                <a:hlinkClick r:id="rId5"/>
              </a:rPr>
              <a:t>Final Rule</a:t>
            </a:r>
            <a:endParaRPr lang="en-US" sz="4000" b="1" spc="300">
              <a:solidFill>
                <a:srgbClr val="606060"/>
              </a:solidFill>
            </a:endParaRPr>
          </a:p>
        </p:txBody>
      </p:sp>
      <p:sp>
        <p:nvSpPr>
          <p:cNvPr id="11" name="TextBox 10">
            <a:extLst>
              <a:ext uri="{FF2B5EF4-FFF2-40B4-BE49-F238E27FC236}">
                <a16:creationId xmlns:a16="http://schemas.microsoft.com/office/drawing/2014/main" id="{30EEA453-1BFB-1679-4735-35600D57C91E}"/>
              </a:ext>
            </a:extLst>
          </p:cNvPr>
          <p:cNvSpPr txBox="1"/>
          <p:nvPr/>
        </p:nvSpPr>
        <p:spPr>
          <a:xfrm>
            <a:off x="1343686" y="1715082"/>
            <a:ext cx="10337198" cy="3718967"/>
          </a:xfrm>
          <a:prstGeom prst="rect">
            <a:avLst/>
          </a:prstGeom>
          <a:noFill/>
        </p:spPr>
        <p:txBody>
          <a:bodyPr wrap="square" lIns="91440" tIns="45720" rIns="91440" bIns="45720" anchor="t">
            <a:spAutoFit/>
          </a:bodyPr>
          <a:lstStyle/>
          <a:p>
            <a:pPr marL="0" indent="0">
              <a:buFont typeface="Arial" panose="020B0604020202020204" pitchFamily="34" charset="0"/>
              <a:buNone/>
              <a:defRPr/>
            </a:pPr>
            <a:r>
              <a:rPr lang="en-US" sz="2000">
                <a:latin typeface="Segoe UI Semilight" panose="020B0402040204020203" pitchFamily="34" charset="0"/>
                <a:ea typeface="Calibri" panose="020F0502020204030204" pitchFamily="34" charset="0"/>
                <a:cs typeface="Segoe UI Semilight" panose="020B0402040204020203" pitchFamily="34" charset="0"/>
              </a:rPr>
              <a:t>Key Principles</a:t>
            </a:r>
          </a:p>
          <a:p>
            <a:pPr marL="342900" indent="-342900">
              <a:spcBef>
                <a:spcPts val="0"/>
              </a:spcBef>
              <a:spcAft>
                <a:spcPts val="0"/>
              </a:spcAft>
              <a:buFont typeface="Symbol" panose="05050102010706020507" pitchFamily="18" charset="2"/>
              <a:buChar char=""/>
              <a:defRPr/>
            </a:pPr>
            <a:r>
              <a:rPr lang="en-US" sz="1800">
                <a:latin typeface="Segoe UI Semilight"/>
                <a:ea typeface="Calibri" panose="020F0502020204030204" pitchFamily="34" charset="0"/>
                <a:cs typeface="Segoe UI Semilight"/>
              </a:rPr>
              <a:t>Respond to pandemic needs and support families and businesses struggling with health and economic impacts respectively</a:t>
            </a:r>
          </a:p>
          <a:p>
            <a:pPr marL="342900" indent="-342900">
              <a:spcAft>
                <a:spcPts val="245"/>
              </a:spcAft>
              <a:buFont typeface="Symbol" panose="05050102010706020507" pitchFamily="18" charset="2"/>
              <a:buChar char=""/>
              <a:defRPr/>
            </a:pPr>
            <a:r>
              <a:rPr lang="en-US" sz="1800">
                <a:latin typeface="Segoe UI Semilight"/>
                <a:ea typeface="Calibri" panose="020F0502020204030204" pitchFamily="34" charset="0"/>
                <a:cs typeface="Segoe UI Semilight"/>
              </a:rPr>
              <a:t>Maintain vital public services, amidst declines in revenue, and</a:t>
            </a:r>
            <a:r>
              <a:rPr lang="en-US">
                <a:latin typeface="Segoe UI Semilight"/>
                <a:ea typeface="Calibri" panose="020F0502020204030204" pitchFamily="34" charset="0"/>
                <a:cs typeface="Segoe UI Semilight"/>
              </a:rPr>
              <a:t> </a:t>
            </a:r>
            <a:endParaRPr lang="en-US" sz="180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spcBef>
                <a:spcPts val="0"/>
              </a:spcBef>
              <a:spcAft>
                <a:spcPts val="0"/>
              </a:spcAft>
              <a:buFont typeface="Symbol" panose="05050102010706020507" pitchFamily="18" charset="2"/>
              <a:buChar char=""/>
              <a:defRPr/>
            </a:pPr>
            <a:r>
              <a:rPr lang="en-US" sz="1800">
                <a:latin typeface="Segoe UI Semilight" panose="020B0402040204020203" pitchFamily="34" charset="0"/>
                <a:ea typeface="Calibri" panose="020F0502020204030204" pitchFamily="34" charset="0"/>
                <a:cs typeface="Segoe UI Semilight" panose="020B0402040204020203" pitchFamily="34" charset="0"/>
              </a:rPr>
              <a:t>Build a strong, resilient, and equitable recovery by making investments that support long-term growth and opportunity</a:t>
            </a:r>
          </a:p>
          <a:p>
            <a:pPr marL="914400" lvl="2" indent="0">
              <a:spcBef>
                <a:spcPts val="0"/>
              </a:spcBef>
              <a:spcAft>
                <a:spcPts val="0"/>
              </a:spcAft>
              <a:buFont typeface="Arial" panose="020B0604020202020204" pitchFamily="34" charset="0"/>
              <a:buNone/>
              <a:defRPr/>
            </a:pPr>
            <a:endParaRPr lang="en-US" sz="1400">
              <a:latin typeface="Segoe UI Semilight" panose="020B0402040204020203" pitchFamily="34" charset="0"/>
              <a:ea typeface="Calibri" panose="020F0502020204030204" pitchFamily="34" charset="0"/>
              <a:cs typeface="Segoe UI Semilight" panose="020B0402040204020203" pitchFamily="34" charset="0"/>
            </a:endParaRPr>
          </a:p>
          <a:p>
            <a:pPr>
              <a:defRPr/>
            </a:pPr>
            <a:r>
              <a:rPr lang="en-US" sz="2000">
                <a:latin typeface="Segoe UI Semilight" panose="020B0402040204020203" pitchFamily="34" charset="0"/>
                <a:cs typeface="Segoe UI Semilight" panose="020B0402040204020203" pitchFamily="34" charset="0"/>
              </a:rPr>
              <a:t>Caveat</a:t>
            </a:r>
          </a:p>
          <a:p>
            <a:pPr marL="742950" lvl="1" indent="-285750">
              <a:buFont typeface="Courier New" panose="02070309020205020404" pitchFamily="49" charset="0"/>
              <a:buChar char="o"/>
              <a:defRPr/>
            </a:pPr>
            <a:r>
              <a:rPr lang="en-US" sz="1800">
                <a:latin typeface="Segoe UI Semilight"/>
                <a:cs typeface="Segoe UI Semilight"/>
              </a:rPr>
              <a:t>Refer to your agreement for use of funds, performance dates, and milestones. </a:t>
            </a:r>
          </a:p>
          <a:p>
            <a:pPr marL="742950" lvl="1" indent="-285750">
              <a:buFont typeface="Courier New" panose="02070309020205020404" pitchFamily="49" charset="0"/>
              <a:buChar char="o"/>
              <a:defRPr/>
            </a:pPr>
            <a:r>
              <a:rPr lang="en-US" sz="1800">
                <a:latin typeface="Segoe UI Semilight" panose="020B0402040204020203" pitchFamily="34" charset="0"/>
                <a:cs typeface="Segoe UI Semilight" panose="020B0402040204020203" pitchFamily="34" charset="0"/>
              </a:rPr>
              <a:t>Programs designed to reduce the impact should be related and reasonably proportional to the harm identified and reasonably designed to benefit those impacted for eligible use only</a:t>
            </a:r>
          </a:p>
          <a:p>
            <a:pPr marL="742950" lvl="1" indent="-285750">
              <a:buFont typeface="Courier New" panose="02070309020205020404" pitchFamily="49" charset="0"/>
              <a:buChar char="o"/>
              <a:defRPr/>
            </a:pPr>
            <a:r>
              <a:rPr lang="en-US" sz="1800">
                <a:latin typeface="Segoe UI Semilight" panose="020B0402040204020203" pitchFamily="34" charset="0"/>
                <a:cs typeface="Segoe UI Semilight" panose="020B0402040204020203" pitchFamily="34" charset="0"/>
              </a:rPr>
              <a:t>Equity Considerations: SRLRF funds are tied to serving underserved &amp; disproportionately impacted communities &amp; businesses affected by pandemic (</a:t>
            </a:r>
            <a:r>
              <a:rPr lang="en-US" sz="1800" i="1">
                <a:latin typeface="Segoe UI Semilight" panose="020B0402040204020203" pitchFamily="34" charset="0"/>
                <a:cs typeface="Segoe UI Semilight" panose="020B0402040204020203" pitchFamily="34" charset="0"/>
                <a:hlinkClick r:id="rId6">
                  <a:extLst>
                    <a:ext uri="{A12FA001-AC4F-418D-AE19-62706E023703}">
                      <ahyp:hlinkClr xmlns:ahyp="http://schemas.microsoft.com/office/drawing/2018/hyperlinkcolor" val="tx"/>
                    </a:ext>
                  </a:extLst>
                </a:hlinkClick>
              </a:rPr>
              <a:t>Executive Order 13985</a:t>
            </a:r>
            <a:r>
              <a:rPr lang="en-US" sz="1800">
                <a:latin typeface="Segoe UI Semilight" panose="020B0402040204020203" pitchFamily="34" charset="0"/>
                <a:cs typeface="Segoe UI Semilight" panose="020B0402040204020203" pitchFamily="34" charset="0"/>
              </a:rPr>
              <a:t>)</a:t>
            </a:r>
          </a:p>
        </p:txBody>
      </p:sp>
      <p:sp>
        <p:nvSpPr>
          <p:cNvPr id="7" name="TextBox 6">
            <a:extLst>
              <a:ext uri="{FF2B5EF4-FFF2-40B4-BE49-F238E27FC236}">
                <a16:creationId xmlns:a16="http://schemas.microsoft.com/office/drawing/2014/main" id="{C61F5283-D6FF-8C55-E50D-C7C4DDAC91AE}"/>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51422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8677" y="5973039"/>
            <a:ext cx="1151174" cy="707886"/>
            <a:chOff x="11029957" y="5017999"/>
            <a:chExt cx="1151174"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9957" y="5017999"/>
              <a:ext cx="1151174" cy="707886"/>
            </a:xfrm>
            <a:prstGeom prst="rect">
              <a:avLst/>
            </a:prstGeom>
            <a:noFill/>
          </p:spPr>
          <p:txBody>
            <a:bodyPr wrap="square" rtlCol="0">
              <a:spAutoFit/>
            </a:bodyPr>
            <a:lstStyle/>
            <a:p>
              <a:pPr algn="ctr"/>
              <a:r>
                <a:rPr lang="en-US" sz="4000" b="1">
                  <a:solidFill>
                    <a:schemeClr val="bg1"/>
                  </a:solidFill>
                </a:rPr>
                <a:t>12</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001149" y="205349"/>
            <a:ext cx="10218341" cy="707886"/>
          </a:xfrm>
          <a:prstGeom prst="rect">
            <a:avLst/>
          </a:prstGeom>
          <a:noFill/>
        </p:spPr>
        <p:txBody>
          <a:bodyPr wrap="square" rtlCol="0">
            <a:spAutoFit/>
          </a:bodyPr>
          <a:lstStyle/>
          <a:p>
            <a:r>
              <a:rPr lang="en-US" sz="4000" b="1" spc="300">
                <a:solidFill>
                  <a:srgbClr val="606060"/>
                </a:solidFill>
              </a:rPr>
              <a:t>Grant Reporting Requirements </a:t>
            </a:r>
          </a:p>
        </p:txBody>
      </p:sp>
      <p:sp>
        <p:nvSpPr>
          <p:cNvPr id="7" name="TextBox 6">
            <a:extLst>
              <a:ext uri="{FF2B5EF4-FFF2-40B4-BE49-F238E27FC236}">
                <a16:creationId xmlns:a16="http://schemas.microsoft.com/office/drawing/2014/main" id="{16F39925-87AF-80CF-FDFD-9D68C2B1BFC8}"/>
              </a:ext>
            </a:extLst>
          </p:cNvPr>
          <p:cNvSpPr txBox="1"/>
          <p:nvPr/>
        </p:nvSpPr>
        <p:spPr>
          <a:xfrm>
            <a:off x="1336991" y="1148317"/>
            <a:ext cx="8644270" cy="2462213"/>
          </a:xfrm>
          <a:prstGeom prst="rect">
            <a:avLst/>
          </a:prstGeom>
          <a:noFill/>
        </p:spPr>
        <p:txBody>
          <a:bodyPr wrap="square" lIns="91440" tIns="45720" rIns="91440" bIns="45720" rtlCol="0" anchor="t">
            <a:spAutoFit/>
          </a:bodyPr>
          <a:lstStyle/>
          <a:p>
            <a:r>
              <a:rPr lang="en-US" sz="2800" b="1">
                <a:solidFill>
                  <a:schemeClr val="accent1">
                    <a:lumMod val="60000"/>
                    <a:lumOff val="40000"/>
                  </a:schemeClr>
                </a:solidFill>
                <a:latin typeface="Segoe UI Semilight" panose="020B0402040204020203" pitchFamily="34" charset="0"/>
                <a:cs typeface="Segoe UI Semilight" panose="020B0402040204020203" pitchFamily="34" charset="0"/>
              </a:rPr>
              <a:t>Financial </a:t>
            </a:r>
            <a:r>
              <a:rPr lang="en-US" sz="2800">
                <a:solidFill>
                  <a:schemeClr val="accent1">
                    <a:lumMod val="60000"/>
                    <a:lumOff val="40000"/>
                  </a:schemeClr>
                </a:solidFill>
                <a:latin typeface="Segoe UI Semilight" panose="020B0402040204020203" pitchFamily="34" charset="0"/>
                <a:cs typeface="Segoe UI Semilight" panose="020B0402040204020203" pitchFamily="34" charset="0"/>
              </a:rPr>
              <a:t>- </a:t>
            </a:r>
            <a:r>
              <a:rPr lang="en-US" sz="2800" i="1">
                <a:solidFill>
                  <a:schemeClr val="accent1">
                    <a:lumMod val="60000"/>
                    <a:lumOff val="40000"/>
                  </a:schemeClr>
                </a:solidFill>
                <a:latin typeface="Segoe UI Semilight" panose="020B0402040204020203" pitchFamily="34" charset="0"/>
                <a:cs typeface="Segoe UI Semilight" panose="020B0402040204020203" pitchFamily="34" charset="0"/>
              </a:rPr>
              <a:t>Monthly </a:t>
            </a:r>
            <a:endParaRPr lang="en-US" sz="2800">
              <a:solidFill>
                <a:schemeClr val="accent1">
                  <a:lumMod val="60000"/>
                  <a:lumOff val="40000"/>
                </a:schemeClr>
              </a:solidFill>
              <a:latin typeface="Segoe UI Semilight" panose="020B0402040204020203" pitchFamily="34" charset="0"/>
              <a:cs typeface="Segoe UI Semilight" panose="020B0402040204020203" pitchFamily="34" charset="0"/>
            </a:endParaRPr>
          </a:p>
          <a:p>
            <a:r>
              <a:rPr lang="en-US">
                <a:latin typeface="Segoe UI Semilight"/>
                <a:cs typeface="Segoe UI Semilight"/>
              </a:rPr>
              <a:t>Subrecipients will submit an expenditure report with </a:t>
            </a:r>
            <a:r>
              <a:rPr lang="en-US">
                <a:solidFill>
                  <a:schemeClr val="accent1"/>
                </a:solidFill>
                <a:latin typeface="Segoe UI Semilight"/>
                <a:cs typeface="Segoe UI Semilight"/>
              </a:rPr>
              <a:t>supporting documentation </a:t>
            </a:r>
            <a:r>
              <a:rPr lang="en-US" b="1">
                <a:latin typeface="Segoe UI Semilight"/>
                <a:cs typeface="Segoe UI Semilight"/>
              </a:rPr>
              <a:t>no later than the 15</a:t>
            </a:r>
            <a:r>
              <a:rPr lang="en-US" b="1" baseline="30000">
                <a:latin typeface="Segoe UI Semilight"/>
                <a:cs typeface="Segoe UI Semilight"/>
              </a:rPr>
              <a:t>th</a:t>
            </a:r>
            <a:r>
              <a:rPr lang="en-US" b="1">
                <a:latin typeface="Segoe UI Semilight"/>
                <a:cs typeface="Segoe UI Semilight"/>
              </a:rPr>
              <a:t> of each month </a:t>
            </a:r>
            <a:r>
              <a:rPr lang="en-US">
                <a:latin typeface="Segoe UI Semilight"/>
                <a:cs typeface="Segoe UI Semilight"/>
              </a:rPr>
              <a:t>via the grant reporting platform. </a:t>
            </a:r>
            <a:endParaRPr lang="en-US">
              <a:latin typeface="Segoe UI Semilight" panose="020B0402040204020203" pitchFamily="34" charset="0"/>
              <a:cs typeface="Segoe UI Semilight" panose="020B0402040204020203" pitchFamily="34" charset="0"/>
            </a:endParaRPr>
          </a:p>
          <a:p>
            <a:endParaRPr lang="en-US"/>
          </a:p>
          <a:p>
            <a:endParaRPr lang="en-US"/>
          </a:p>
          <a:p>
            <a:endParaRPr lang="en-US"/>
          </a:p>
          <a:p>
            <a:endParaRPr lang="en-US"/>
          </a:p>
          <a:p>
            <a:endParaRPr lang="en-US"/>
          </a:p>
        </p:txBody>
      </p:sp>
      <p:sp>
        <p:nvSpPr>
          <p:cNvPr id="14" name="Rectangle 13">
            <a:extLst>
              <a:ext uri="{FF2B5EF4-FFF2-40B4-BE49-F238E27FC236}">
                <a16:creationId xmlns:a16="http://schemas.microsoft.com/office/drawing/2014/main" id="{DC06C5D2-B596-A367-0293-AB2520AED712}"/>
              </a:ext>
            </a:extLst>
          </p:cNvPr>
          <p:cNvSpPr/>
          <p:nvPr/>
        </p:nvSpPr>
        <p:spPr>
          <a:xfrm>
            <a:off x="2433333" y="2374637"/>
            <a:ext cx="5944857" cy="493324"/>
          </a:xfrm>
          <a:prstGeom prst="rect">
            <a:avLst/>
          </a:prstGeom>
          <a:gradFill>
            <a:gsLst>
              <a:gs pos="6000">
                <a:schemeClr val="accent1">
                  <a:lumMod val="5000"/>
                  <a:lumOff val="95000"/>
                </a:schemeClr>
              </a:gs>
              <a:gs pos="100000">
                <a:schemeClr val="accent1">
                  <a:lumMod val="75000"/>
                </a:schemeClr>
              </a:gs>
              <a:gs pos="53000">
                <a:schemeClr val="accent1">
                  <a:lumMod val="45000"/>
                  <a:lumOff val="55000"/>
                </a:schemeClr>
              </a:gs>
              <a:gs pos="30000">
                <a:schemeClr val="accent1">
                  <a:lumMod val="30000"/>
                  <a:lumOff val="70000"/>
                </a:schemeClr>
              </a:gs>
            </a:gsLst>
            <a:lin ang="5400000" scaled="1"/>
          </a:gradFill>
          <a:ln>
            <a:solidFill>
              <a:srgbClr val="3789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kumimoji="0" lang="en-US"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Supporting Documentation = Proof of Payment/Purchase</a:t>
            </a:r>
          </a:p>
        </p:txBody>
      </p:sp>
      <p:sp>
        <p:nvSpPr>
          <p:cNvPr id="12" name="TextBox 11">
            <a:extLst>
              <a:ext uri="{FF2B5EF4-FFF2-40B4-BE49-F238E27FC236}">
                <a16:creationId xmlns:a16="http://schemas.microsoft.com/office/drawing/2014/main" id="{0F333E3E-A47D-4E05-7FF0-9D1CCA9C27F5}"/>
              </a:ext>
            </a:extLst>
          </p:cNvPr>
          <p:cNvSpPr txBox="1"/>
          <p:nvPr/>
        </p:nvSpPr>
        <p:spPr>
          <a:xfrm>
            <a:off x="2568588" y="2755452"/>
            <a:ext cx="4407425" cy="2523768"/>
          </a:xfrm>
          <a:prstGeom prst="rect">
            <a:avLst/>
          </a:prstGeom>
          <a:noFill/>
        </p:spPr>
        <p:txBody>
          <a:bodyPr wrap="none" rtlCol="0">
            <a:spAutoFit/>
          </a:bodyPr>
          <a:lstStyle/>
          <a:p>
            <a:pPr algn="ctr" eaLnBrk="0" fontAlgn="base" hangingPunct="0">
              <a:spcBef>
                <a:spcPct val="0"/>
              </a:spcBef>
              <a:spcAft>
                <a:spcPct val="0"/>
              </a:spcAft>
              <a:defRPr/>
            </a:pPr>
            <a:endParaRPr kumimoji="0" lang="en-US" sz="1400"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b="1">
                <a:solidFill>
                  <a:prstClr val="black"/>
                </a:solidFill>
                <a:latin typeface="Segoe UI Semilight" panose="020B0402040204020203" pitchFamily="34" charset="0"/>
                <a:cs typeface="Segoe UI Semilight" panose="020B0402040204020203" pitchFamily="34" charset="0"/>
              </a:rPr>
              <a:t>Invoices </a:t>
            </a:r>
          </a:p>
          <a:p>
            <a:pPr marL="285750" indent="-285750" eaLnBrk="0" fontAlgn="base" hangingPunct="0">
              <a:spcBef>
                <a:spcPct val="0"/>
              </a:spcBef>
              <a:spcAft>
                <a:spcPct val="0"/>
              </a:spcAft>
              <a:buFont typeface="Arial" panose="020B0604020202020204" pitchFamily="34" charset="0"/>
              <a:buChar char="•"/>
              <a:defRPr/>
            </a:pPr>
            <a:r>
              <a:rPr lang="en-US" b="1">
                <a:solidFill>
                  <a:prstClr val="black"/>
                </a:solidFill>
                <a:latin typeface="Segoe UI Semilight" panose="020B0402040204020203" pitchFamily="34" charset="0"/>
                <a:cs typeface="Segoe UI Semilight" panose="020B0402040204020203" pitchFamily="34" charset="0"/>
              </a:rPr>
              <a:t>Paystubs</a:t>
            </a:r>
          </a:p>
          <a:p>
            <a:pPr marL="285750" indent="-285750" eaLnBrk="0" fontAlgn="base" hangingPunct="0">
              <a:spcBef>
                <a:spcPct val="0"/>
              </a:spcBef>
              <a:spcAft>
                <a:spcPct val="0"/>
              </a:spcAft>
              <a:buFont typeface="Arial" panose="020B0604020202020204" pitchFamily="34" charset="0"/>
              <a:buChar char="•"/>
              <a:defRPr/>
            </a:pPr>
            <a:r>
              <a:rPr kumimoji="0" lang="en-US"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Billing Statements with dates of services</a:t>
            </a:r>
          </a:p>
          <a:p>
            <a:pPr marL="285750" indent="-285750" eaLnBrk="0" fontAlgn="base" hangingPunct="0">
              <a:spcBef>
                <a:spcPct val="0"/>
              </a:spcBef>
              <a:spcAft>
                <a:spcPct val="0"/>
              </a:spcAft>
              <a:buFont typeface="Arial" panose="020B0604020202020204" pitchFamily="34" charset="0"/>
              <a:buChar char="•"/>
              <a:defRPr/>
            </a:pPr>
            <a:r>
              <a:rPr lang="en-US" b="1">
                <a:solidFill>
                  <a:prstClr val="black"/>
                </a:solidFill>
                <a:latin typeface="Segoe UI Semilight" panose="020B0402040204020203" pitchFamily="34" charset="0"/>
                <a:cs typeface="Segoe UI Semilight" panose="020B0402040204020203" pitchFamily="34" charset="0"/>
              </a:rPr>
              <a:t>Itemized receipts </a:t>
            </a:r>
          </a:p>
          <a:p>
            <a:pPr marL="285750" indent="-285750" eaLnBrk="0" fontAlgn="base" hangingPunct="0">
              <a:spcBef>
                <a:spcPct val="0"/>
              </a:spcBef>
              <a:spcAft>
                <a:spcPct val="0"/>
              </a:spcAft>
              <a:buFont typeface="Arial" panose="020B0604020202020204" pitchFamily="34" charset="0"/>
              <a:buChar char="•"/>
              <a:defRPr/>
            </a:pPr>
            <a:r>
              <a:rPr lang="en-US" b="1">
                <a:solidFill>
                  <a:prstClr val="black"/>
                </a:solidFill>
                <a:latin typeface="Segoe UI Semilight" panose="020B0402040204020203" pitchFamily="34" charset="0"/>
                <a:cs typeface="Segoe UI Semilight" panose="020B0402040204020203" pitchFamily="34" charset="0"/>
              </a:rPr>
              <a:t>Bank Statements</a:t>
            </a:r>
          </a:p>
          <a:p>
            <a:pPr marL="285750" indent="-285750" eaLnBrk="0" fontAlgn="base" hangingPunct="0">
              <a:spcBef>
                <a:spcPct val="0"/>
              </a:spcBef>
              <a:spcAft>
                <a:spcPct val="0"/>
              </a:spcAft>
              <a:buFont typeface="Arial" panose="020B0604020202020204" pitchFamily="34" charset="0"/>
              <a:buChar char="•"/>
              <a:defRPr/>
            </a:pPr>
            <a:r>
              <a:rPr lang="en-US" b="1">
                <a:solidFill>
                  <a:prstClr val="black"/>
                </a:solidFill>
                <a:latin typeface="Segoe UI Semilight" panose="020B0402040204020203" pitchFamily="34" charset="0"/>
                <a:cs typeface="Segoe UI Semilight" panose="020B0402040204020203" pitchFamily="34" charset="0"/>
              </a:rPr>
              <a:t>Copies of checks</a:t>
            </a:r>
          </a:p>
          <a:p>
            <a:pPr marL="285750" indent="-285750" eaLnBrk="0" fontAlgn="base" hangingPunct="0">
              <a:spcBef>
                <a:spcPct val="0"/>
              </a:spcBef>
              <a:spcAft>
                <a:spcPct val="0"/>
              </a:spcAft>
              <a:buFont typeface="Arial" panose="020B0604020202020204" pitchFamily="34" charset="0"/>
              <a:buChar char="•"/>
              <a:defRPr/>
            </a:pPr>
            <a:r>
              <a:rPr kumimoji="0" lang="en-US"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Credit Card </a:t>
            </a:r>
            <a:r>
              <a:rPr lang="en-US" b="1">
                <a:solidFill>
                  <a:prstClr val="black"/>
                </a:solidFill>
                <a:latin typeface="Segoe UI Semilight" panose="020B0402040204020203" pitchFamily="34" charset="0"/>
                <a:cs typeface="Segoe UI Semilight" panose="020B0402040204020203" pitchFamily="34" charset="0"/>
              </a:rPr>
              <a:t>Statements</a:t>
            </a:r>
            <a:r>
              <a:rPr kumimoji="0" lang="en-US"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 </a:t>
            </a:r>
          </a:p>
          <a:p>
            <a:endParaRPr lang="en-US"/>
          </a:p>
        </p:txBody>
      </p:sp>
      <p:sp>
        <p:nvSpPr>
          <p:cNvPr id="8" name="TextBox 7">
            <a:extLst>
              <a:ext uri="{FF2B5EF4-FFF2-40B4-BE49-F238E27FC236}">
                <a16:creationId xmlns:a16="http://schemas.microsoft.com/office/drawing/2014/main" id="{B70C3EE2-A5A0-D7C4-3369-32B8CEF632F5}"/>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80803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8677" y="5973039"/>
            <a:ext cx="1151174" cy="707886"/>
            <a:chOff x="11029957" y="5017999"/>
            <a:chExt cx="1151174"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9957" y="5017999"/>
              <a:ext cx="1151174" cy="707886"/>
            </a:xfrm>
            <a:prstGeom prst="rect">
              <a:avLst/>
            </a:prstGeom>
            <a:noFill/>
          </p:spPr>
          <p:txBody>
            <a:bodyPr wrap="square" rtlCol="0">
              <a:spAutoFit/>
            </a:bodyPr>
            <a:lstStyle/>
            <a:p>
              <a:pPr algn="ctr"/>
              <a:r>
                <a:rPr lang="en-US" sz="4000" b="1">
                  <a:solidFill>
                    <a:schemeClr val="bg1"/>
                  </a:solidFill>
                </a:rPr>
                <a:t>13</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001149" y="205349"/>
            <a:ext cx="10218341" cy="707886"/>
          </a:xfrm>
          <a:prstGeom prst="rect">
            <a:avLst/>
          </a:prstGeom>
          <a:noFill/>
        </p:spPr>
        <p:txBody>
          <a:bodyPr wrap="square" rtlCol="0">
            <a:spAutoFit/>
          </a:bodyPr>
          <a:lstStyle/>
          <a:p>
            <a:r>
              <a:rPr lang="en-US" sz="4000" b="1" spc="300">
                <a:solidFill>
                  <a:srgbClr val="606060"/>
                </a:solidFill>
              </a:rPr>
              <a:t>Grant Reporting Requirements </a:t>
            </a:r>
          </a:p>
        </p:txBody>
      </p:sp>
      <p:sp>
        <p:nvSpPr>
          <p:cNvPr id="7" name="TextBox 6">
            <a:extLst>
              <a:ext uri="{FF2B5EF4-FFF2-40B4-BE49-F238E27FC236}">
                <a16:creationId xmlns:a16="http://schemas.microsoft.com/office/drawing/2014/main" id="{16F39925-87AF-80CF-FDFD-9D68C2B1BFC8}"/>
              </a:ext>
            </a:extLst>
          </p:cNvPr>
          <p:cNvSpPr txBox="1"/>
          <p:nvPr/>
        </p:nvSpPr>
        <p:spPr>
          <a:xfrm>
            <a:off x="1336991" y="1148318"/>
            <a:ext cx="8845234" cy="2739211"/>
          </a:xfrm>
          <a:prstGeom prst="rect">
            <a:avLst/>
          </a:prstGeom>
          <a:noFill/>
        </p:spPr>
        <p:txBody>
          <a:bodyPr wrap="square" rtlCol="0">
            <a:spAutoFit/>
          </a:bodyPr>
          <a:lstStyle/>
          <a:p>
            <a:r>
              <a:rPr lang="en-US" sz="2800" b="1">
                <a:solidFill>
                  <a:schemeClr val="accent1">
                    <a:lumMod val="60000"/>
                    <a:lumOff val="40000"/>
                  </a:schemeClr>
                </a:solidFill>
                <a:latin typeface="Segoe UI Semilight" panose="020B0402040204020203" pitchFamily="34" charset="0"/>
                <a:cs typeface="Segoe UI Semilight" panose="020B0402040204020203" pitchFamily="34" charset="0"/>
              </a:rPr>
              <a:t>Programmatic </a:t>
            </a:r>
            <a:r>
              <a:rPr lang="en-US" sz="2800">
                <a:solidFill>
                  <a:schemeClr val="accent1">
                    <a:lumMod val="60000"/>
                    <a:lumOff val="40000"/>
                  </a:schemeClr>
                </a:solidFill>
                <a:latin typeface="Segoe UI Semilight" panose="020B0402040204020203" pitchFamily="34" charset="0"/>
                <a:cs typeface="Segoe UI Semilight" panose="020B0402040204020203" pitchFamily="34" charset="0"/>
              </a:rPr>
              <a:t>- </a:t>
            </a:r>
            <a:r>
              <a:rPr lang="en-US" sz="2800" i="1">
                <a:solidFill>
                  <a:schemeClr val="accent1">
                    <a:lumMod val="60000"/>
                    <a:lumOff val="40000"/>
                  </a:schemeClr>
                </a:solidFill>
                <a:latin typeface="Segoe UI Semilight" panose="020B0402040204020203" pitchFamily="34" charset="0"/>
                <a:cs typeface="Segoe UI Semilight" panose="020B0402040204020203" pitchFamily="34" charset="0"/>
              </a:rPr>
              <a:t>Quarterly </a:t>
            </a:r>
          </a:p>
          <a:p>
            <a:r>
              <a:rPr lang="en-US">
                <a:latin typeface="Segoe UI Semilight" panose="020B0402040204020203" pitchFamily="34" charset="0"/>
                <a:cs typeface="Segoe UI Semilight" panose="020B0402040204020203" pitchFamily="34" charset="0"/>
              </a:rPr>
              <a:t>Subrecipients will submit a progress report each quarter. The report includes milestones, accomplishments, and significant events or activities that occurred during the reporting quarter. </a:t>
            </a:r>
          </a:p>
          <a:p>
            <a:endParaRPr lang="en-US"/>
          </a:p>
          <a:p>
            <a:endParaRPr lang="en-US"/>
          </a:p>
          <a:p>
            <a:endParaRPr lang="en-US"/>
          </a:p>
          <a:p>
            <a:endParaRPr lang="en-US"/>
          </a:p>
          <a:p>
            <a:endParaRPr lang="en-US"/>
          </a:p>
        </p:txBody>
      </p:sp>
      <p:pic>
        <p:nvPicPr>
          <p:cNvPr id="11" name="Picture 10">
            <a:extLst>
              <a:ext uri="{FF2B5EF4-FFF2-40B4-BE49-F238E27FC236}">
                <a16:creationId xmlns:a16="http://schemas.microsoft.com/office/drawing/2014/main" id="{2FBA12F4-B4BE-5E05-4BE2-FFF3DCA175FC}"/>
              </a:ext>
            </a:extLst>
          </p:cNvPr>
          <p:cNvPicPr>
            <a:picLocks noChangeAspect="1"/>
          </p:cNvPicPr>
          <p:nvPr/>
        </p:nvPicPr>
        <p:blipFill>
          <a:blip r:embed="rId5"/>
          <a:stretch>
            <a:fillRect/>
          </a:stretch>
        </p:blipFill>
        <p:spPr>
          <a:xfrm>
            <a:off x="1444567" y="2934587"/>
            <a:ext cx="8980095" cy="1529942"/>
          </a:xfrm>
          <a:prstGeom prst="rect">
            <a:avLst/>
          </a:prstGeom>
        </p:spPr>
      </p:pic>
      <p:sp>
        <p:nvSpPr>
          <p:cNvPr id="12" name="TextBox 11">
            <a:extLst>
              <a:ext uri="{FF2B5EF4-FFF2-40B4-BE49-F238E27FC236}">
                <a16:creationId xmlns:a16="http://schemas.microsoft.com/office/drawing/2014/main" id="{D43D0FBC-4A78-12C0-54F3-FA09AD2C699A}"/>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82827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8677" y="5973039"/>
            <a:ext cx="1151174" cy="707886"/>
            <a:chOff x="11029957" y="5017999"/>
            <a:chExt cx="1151174"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9957" y="5017999"/>
              <a:ext cx="1151174" cy="707886"/>
            </a:xfrm>
            <a:prstGeom prst="rect">
              <a:avLst/>
            </a:prstGeom>
            <a:noFill/>
          </p:spPr>
          <p:txBody>
            <a:bodyPr wrap="square" rtlCol="0">
              <a:spAutoFit/>
            </a:bodyPr>
            <a:lstStyle/>
            <a:p>
              <a:pPr algn="ctr"/>
              <a:r>
                <a:rPr lang="en-US" sz="4000" b="1">
                  <a:solidFill>
                    <a:schemeClr val="bg1"/>
                  </a:solidFill>
                </a:rPr>
                <a:t>14</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001149" y="205349"/>
            <a:ext cx="10218341" cy="707886"/>
          </a:xfrm>
          <a:prstGeom prst="rect">
            <a:avLst/>
          </a:prstGeom>
          <a:noFill/>
        </p:spPr>
        <p:txBody>
          <a:bodyPr wrap="square" rtlCol="0">
            <a:spAutoFit/>
          </a:bodyPr>
          <a:lstStyle/>
          <a:p>
            <a:r>
              <a:rPr lang="en-US" sz="4000" b="1">
                <a:solidFill>
                  <a:schemeClr val="accent1"/>
                </a:solidFill>
              </a:rPr>
              <a:t>Additional Reporting Requirements </a:t>
            </a:r>
          </a:p>
        </p:txBody>
      </p:sp>
      <p:sp>
        <p:nvSpPr>
          <p:cNvPr id="12" name="TextBox 11">
            <a:extLst>
              <a:ext uri="{FF2B5EF4-FFF2-40B4-BE49-F238E27FC236}">
                <a16:creationId xmlns:a16="http://schemas.microsoft.com/office/drawing/2014/main" id="{461E40D6-81F3-AC8B-3517-40F301F80893}"/>
              </a:ext>
            </a:extLst>
          </p:cNvPr>
          <p:cNvSpPr txBox="1"/>
          <p:nvPr/>
        </p:nvSpPr>
        <p:spPr>
          <a:xfrm>
            <a:off x="1451698" y="1285821"/>
            <a:ext cx="7368988" cy="523220"/>
          </a:xfrm>
          <a:prstGeom prst="rect">
            <a:avLst/>
          </a:prstGeom>
          <a:noFill/>
        </p:spPr>
        <p:txBody>
          <a:bodyPr wrap="square" rtlCol="0">
            <a:spAutoFit/>
          </a:bodyPr>
          <a:lstStyle/>
          <a:p>
            <a:r>
              <a:rPr lang="en-US" sz="2800">
                <a:solidFill>
                  <a:schemeClr val="accent1"/>
                </a:solidFill>
                <a:latin typeface="Segoe UI Semilight" panose="020B0402040204020203" pitchFamily="34" charset="0"/>
                <a:cs typeface="Segoe UI Semilight" panose="020B0402040204020203" pitchFamily="34" charset="0"/>
              </a:rPr>
              <a:t>Required for all Expenditure Categories </a:t>
            </a:r>
          </a:p>
        </p:txBody>
      </p:sp>
      <p:sp>
        <p:nvSpPr>
          <p:cNvPr id="13" name="TextBox 12">
            <a:extLst>
              <a:ext uri="{FF2B5EF4-FFF2-40B4-BE49-F238E27FC236}">
                <a16:creationId xmlns:a16="http://schemas.microsoft.com/office/drawing/2014/main" id="{EFF90014-AF79-65E1-4152-8CB68E242DDB}"/>
              </a:ext>
            </a:extLst>
          </p:cNvPr>
          <p:cNvSpPr txBox="1"/>
          <p:nvPr/>
        </p:nvSpPr>
        <p:spPr>
          <a:xfrm>
            <a:off x="1451698" y="1999931"/>
            <a:ext cx="8414986"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Segoe UI Semilight"/>
                <a:cs typeface="Segoe UI Semilight"/>
              </a:rPr>
              <a:t>Project description </a:t>
            </a:r>
            <a:endParaRPr lang="en-US">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en-US">
                <a:latin typeface="Segoe UI Semilight"/>
                <a:cs typeface="Segoe UI Semilight"/>
              </a:rPr>
              <a:t>Description of program structure and objectives, including public health and/or behavioral health impact experienced</a:t>
            </a:r>
          </a:p>
          <a:p>
            <a:pPr marL="285750" indent="-285750">
              <a:buFont typeface="Arial" panose="020B0604020202020204" pitchFamily="34" charset="0"/>
              <a:buChar char="•"/>
            </a:pPr>
            <a:r>
              <a:rPr lang="en-US">
                <a:latin typeface="Segoe UI Semilight"/>
                <a:cs typeface="Segoe UI Semilight"/>
              </a:rPr>
              <a:t>Description of relation to COVID-19</a:t>
            </a:r>
          </a:p>
          <a:p>
            <a:pPr marL="285750" indent="-285750">
              <a:buFont typeface="Arial" panose="020B0604020202020204" pitchFamily="34" charset="0"/>
              <a:buChar char="•"/>
            </a:pPr>
            <a:r>
              <a:rPr lang="en-US">
                <a:latin typeface="Segoe UI Semilight"/>
                <a:cs typeface="Segoe UI Semilight"/>
              </a:rPr>
              <a:t>Populations of Focus – Subrecipients must report on whether project(s) currently serves, or intends to serve, populations of focus as outlined in the Behavioral Health Services and Supports Assessment: A Blueprint for Action </a:t>
            </a:r>
            <a:endParaRPr lang="en-US">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en-US">
                <a:latin typeface="Segoe UI Semilight"/>
                <a:cs typeface="Segoe UI Semilight"/>
              </a:rPr>
              <a:t>Capital Expenditures </a:t>
            </a:r>
            <a:endParaRPr lang="en-US">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en-US">
                <a:latin typeface="Segoe UI Semilight"/>
                <a:cs typeface="Segoe UI Semilight"/>
              </a:rPr>
              <a:t>Program income earned and expended to cover eligible project costs </a:t>
            </a:r>
            <a:endParaRPr lang="en-US">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C4DF5C4F-8CCF-5853-BCEE-E576D2B2DC2D}"/>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357176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9" name="TextBox 8">
            <a:extLst>
              <a:ext uri="{FF2B5EF4-FFF2-40B4-BE49-F238E27FC236}">
                <a16:creationId xmlns:a16="http://schemas.microsoft.com/office/drawing/2014/main" id="{F22DC549-4391-B658-34D2-058E7E8DA2D0}"/>
              </a:ext>
            </a:extLst>
          </p:cNvPr>
          <p:cNvSpPr txBox="1"/>
          <p:nvPr/>
        </p:nvSpPr>
        <p:spPr>
          <a:xfrm>
            <a:off x="11465892" y="5970205"/>
            <a:ext cx="291548" cy="707886"/>
          </a:xfrm>
          <a:prstGeom prst="rect">
            <a:avLst/>
          </a:prstGeom>
          <a:noFill/>
        </p:spPr>
        <p:txBody>
          <a:bodyPr wrap="square" rtlCol="0">
            <a:spAutoFit/>
          </a:bodyPr>
          <a:lstStyle/>
          <a:p>
            <a:pPr algn="ctr"/>
            <a:r>
              <a:rPr lang="en-US" sz="4000" b="1">
                <a:solidFill>
                  <a:schemeClr val="bg1"/>
                </a:solidFill>
              </a:rPr>
              <a:t>8</a:t>
            </a:r>
          </a:p>
        </p:txBody>
      </p:sp>
      <p:pic>
        <p:nvPicPr>
          <p:cNvPr id="4" name="Picture 3">
            <a:extLst>
              <a:ext uri="{FF2B5EF4-FFF2-40B4-BE49-F238E27FC236}">
                <a16:creationId xmlns:a16="http://schemas.microsoft.com/office/drawing/2014/main" id="{8AEACCF2-2750-7EEF-E444-754138408BE2}"/>
              </a:ext>
            </a:extLst>
          </p:cNvPr>
          <p:cNvPicPr>
            <a:picLocks noChangeAspect="1"/>
          </p:cNvPicPr>
          <p:nvPr/>
        </p:nvPicPr>
        <p:blipFill>
          <a:blip r:embed="rId5"/>
          <a:stretch>
            <a:fillRect/>
          </a:stretch>
        </p:blipFill>
        <p:spPr>
          <a:xfrm>
            <a:off x="-1" y="-1"/>
            <a:ext cx="12191999" cy="5333073"/>
          </a:xfrm>
          <a:prstGeom prst="rect">
            <a:avLst/>
          </a:prstGeom>
        </p:spPr>
      </p:pic>
      <p:sp>
        <p:nvSpPr>
          <p:cNvPr id="2" name="TextBox 1">
            <a:extLst>
              <a:ext uri="{FF2B5EF4-FFF2-40B4-BE49-F238E27FC236}">
                <a16:creationId xmlns:a16="http://schemas.microsoft.com/office/drawing/2014/main" id="{7D613957-68C9-752B-9885-67965B91590C}"/>
              </a:ext>
            </a:extLst>
          </p:cNvPr>
          <p:cNvSpPr txBox="1"/>
          <p:nvPr/>
        </p:nvSpPr>
        <p:spPr>
          <a:xfrm>
            <a:off x="1838739" y="1524928"/>
            <a:ext cx="8869656" cy="2769989"/>
          </a:xfrm>
          <a:prstGeom prst="rect">
            <a:avLst/>
          </a:prstGeom>
          <a:noFill/>
        </p:spPr>
        <p:txBody>
          <a:bodyPr wrap="square" rtlCol="0">
            <a:spAutoFit/>
          </a:bodyPr>
          <a:lstStyle/>
          <a:p>
            <a:pPr algn="ctr"/>
            <a:r>
              <a:rPr lang="en-US" sz="6600" b="1" spc="300">
                <a:solidFill>
                  <a:schemeClr val="bg1"/>
                </a:solidFill>
                <a:cs typeface="Segoe UI Semilight" panose="020B0402040204020203" pitchFamily="34" charset="0"/>
              </a:rPr>
              <a:t>Section 2: </a:t>
            </a:r>
          </a:p>
          <a:p>
            <a:pPr algn="ctr"/>
            <a:r>
              <a:rPr lang="en-US" sz="5400" b="1" spc="300">
                <a:solidFill>
                  <a:schemeClr val="bg1"/>
                </a:solidFill>
                <a:cs typeface="Segoe UI Semilight" panose="020B0402040204020203" pitchFamily="34" charset="0"/>
              </a:rPr>
              <a:t>Co-Responder Services Application </a:t>
            </a:r>
          </a:p>
        </p:txBody>
      </p:sp>
      <p:grpSp>
        <p:nvGrpSpPr>
          <p:cNvPr id="11" name="Group 10">
            <a:extLst>
              <a:ext uri="{FF2B5EF4-FFF2-40B4-BE49-F238E27FC236}">
                <a16:creationId xmlns:a16="http://schemas.microsoft.com/office/drawing/2014/main" id="{6CB9477A-615A-052B-800F-19A0A2224365}"/>
              </a:ext>
            </a:extLst>
          </p:cNvPr>
          <p:cNvGrpSpPr/>
          <p:nvPr/>
        </p:nvGrpSpPr>
        <p:grpSpPr>
          <a:xfrm>
            <a:off x="11008096" y="5973039"/>
            <a:ext cx="1080812" cy="707886"/>
            <a:chOff x="11089376" y="5017999"/>
            <a:chExt cx="1080812" cy="707886"/>
          </a:xfrm>
        </p:grpSpPr>
        <p:sp>
          <p:nvSpPr>
            <p:cNvPr id="12" name="Oval 11">
              <a:extLst>
                <a:ext uri="{FF2B5EF4-FFF2-40B4-BE49-F238E27FC236}">
                  <a16:creationId xmlns:a16="http://schemas.microsoft.com/office/drawing/2014/main" id="{DF07F151-1A82-F967-C39E-0823DBB4FF3F}"/>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9126C0E-054F-7D6A-839C-ADDD656AEC2C}"/>
                </a:ext>
              </a:extLst>
            </p:cNvPr>
            <p:cNvSpPr txBox="1"/>
            <p:nvPr/>
          </p:nvSpPr>
          <p:spPr>
            <a:xfrm>
              <a:off x="11089376" y="5017999"/>
              <a:ext cx="1080812" cy="707886"/>
            </a:xfrm>
            <a:prstGeom prst="rect">
              <a:avLst/>
            </a:prstGeom>
            <a:noFill/>
          </p:spPr>
          <p:txBody>
            <a:bodyPr wrap="square" rtlCol="0">
              <a:spAutoFit/>
            </a:bodyPr>
            <a:lstStyle/>
            <a:p>
              <a:pPr algn="ctr"/>
              <a:r>
                <a:rPr lang="en-US" sz="4000" b="1">
                  <a:solidFill>
                    <a:schemeClr val="bg1"/>
                  </a:solidFill>
                </a:rPr>
                <a:t>15</a:t>
              </a:r>
            </a:p>
          </p:txBody>
        </p:sp>
      </p:grpSp>
      <p:sp>
        <p:nvSpPr>
          <p:cNvPr id="3" name="TextBox 2">
            <a:extLst>
              <a:ext uri="{FF2B5EF4-FFF2-40B4-BE49-F238E27FC236}">
                <a16:creationId xmlns:a16="http://schemas.microsoft.com/office/drawing/2014/main" id="{9BC2A0B0-AC36-8524-F5C6-BF0F162D54A7}"/>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42633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1200329"/>
          </a:xfrm>
          <a:prstGeom prst="rect">
            <a:avLst/>
          </a:prstGeom>
          <a:noFill/>
        </p:spPr>
        <p:txBody>
          <a:bodyPr wrap="square" lIns="91440" tIns="45720" rIns="91440" bIns="45720" rtlCol="0" anchor="t">
            <a:spAutoFit/>
          </a:bodyPr>
          <a:lstStyle/>
          <a:p>
            <a:r>
              <a:rPr lang="en-US">
                <a:ea typeface="+mn-lt"/>
                <a:cs typeface="+mn-lt"/>
                <a:hlinkClick r:id="rId5"/>
              </a:rPr>
              <a:t>https://gn.ecivis.com/GO/gn_redir/T/19t06ozkq7vk0</a:t>
            </a:r>
            <a:endParaRPr lang="en-US">
              <a:ea typeface="+mn-lt"/>
              <a:cs typeface="+mn-lt"/>
            </a:endParaRPr>
          </a:p>
          <a:p>
            <a:endParaRPr lang="en-US">
              <a:ea typeface="+mn-lt"/>
              <a:cs typeface="+mn-lt"/>
            </a:endParaRPr>
          </a:p>
          <a:p>
            <a:endParaRPr lang="en-US">
              <a:latin typeface="Segoe UI Semilight" panose="020B0402040204020203" pitchFamily="34" charset="0"/>
              <a:cs typeface="Segoe UI Semilight" panose="020B0402040204020203" pitchFamily="34" charset="0"/>
            </a:endParaRPr>
          </a:p>
          <a:p>
            <a:pPr marL="285750" indent="-285750">
              <a:buFont typeface="Wingdings" panose="05000000000000000000" pitchFamily="2" charset="2"/>
              <a:buChar char="Ø"/>
            </a:pPr>
            <a:endParaRPr lang="en-US"/>
          </a:p>
        </p:txBody>
      </p:sp>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3505490884"/>
              </p:ext>
            </p:extLst>
          </p:nvPr>
        </p:nvGraphicFramePr>
        <p:xfrm>
          <a:off x="1421591" y="859173"/>
          <a:ext cx="9168432" cy="14602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882888">
            <a:off x="8915451" y="501808"/>
            <a:ext cx="390353" cy="390353"/>
          </a:xfrm>
          <a:prstGeom prst="rect">
            <a:avLst/>
          </a:prstGeom>
        </p:spPr>
      </p:pic>
      <p:pic>
        <p:nvPicPr>
          <p:cNvPr id="3" name="Picture 2">
            <a:extLst>
              <a:ext uri="{FF2B5EF4-FFF2-40B4-BE49-F238E27FC236}">
                <a16:creationId xmlns:a16="http://schemas.microsoft.com/office/drawing/2014/main" id="{938212B4-D1DB-0BC3-2F16-8C9E05695D30}"/>
              </a:ext>
            </a:extLst>
          </p:cNvPr>
          <p:cNvPicPr>
            <a:picLocks noChangeAspect="1"/>
          </p:cNvPicPr>
          <p:nvPr/>
        </p:nvPicPr>
        <p:blipFill>
          <a:blip r:embed="rId13"/>
          <a:stretch>
            <a:fillRect/>
          </a:stretch>
        </p:blipFill>
        <p:spPr>
          <a:xfrm>
            <a:off x="2044441" y="2471309"/>
            <a:ext cx="8759683" cy="3211529"/>
          </a:xfrm>
          <a:prstGeom prst="rect">
            <a:avLst/>
          </a:prstGeom>
        </p:spPr>
      </p:pic>
    </p:spTree>
    <p:extLst>
      <p:ext uri="{BB962C8B-B14F-4D97-AF65-F5344CB8AC3E}">
        <p14:creationId xmlns:p14="http://schemas.microsoft.com/office/powerpoint/2010/main" val="222925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0239533-4582-AC40-A6C7-585B4C84D02C}"/>
              </a:ext>
            </a:extLst>
          </p:cNvPr>
          <p:cNvPicPr>
            <a:picLocks noChangeAspect="1"/>
          </p:cNvPicPr>
          <p:nvPr/>
        </p:nvPicPr>
        <p:blipFill>
          <a:blip r:embed="rId3"/>
          <a:stretch>
            <a:fillRect/>
          </a:stretch>
        </p:blipFill>
        <p:spPr>
          <a:xfrm>
            <a:off x="2444238" y="2036506"/>
            <a:ext cx="7696815" cy="4296698"/>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923330"/>
          </a:xfrm>
          <a:prstGeom prst="rect">
            <a:avLst/>
          </a:prstGeom>
          <a:noFill/>
        </p:spPr>
        <p:txBody>
          <a:bodyPr wrap="square" rtlCol="0">
            <a:spAutoFit/>
          </a:bodyPr>
          <a:lstStyle/>
          <a:p>
            <a:r>
              <a:rPr lang="en-US">
                <a:latin typeface="Segoe UI Semilight" panose="020B0402040204020203" pitchFamily="34" charset="0"/>
                <a:cs typeface="Segoe UI Semilight" panose="020B0402040204020203" pitchFamily="34" charset="0"/>
                <a:hlinkClick r:id="rId6"/>
              </a:rPr>
              <a:t>https://gn.ecivis.com/GO/gn_redir/T/222rpw5pyzjw</a:t>
            </a:r>
            <a:r>
              <a:rPr lang="en-US">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82888">
            <a:off x="8915451" y="501808"/>
            <a:ext cx="390353" cy="390353"/>
          </a:xfrm>
          <a:prstGeom prst="rect">
            <a:avLst/>
          </a:prstGeom>
        </p:spPr>
      </p:pic>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958478321"/>
              </p:ext>
            </p:extLst>
          </p:nvPr>
        </p:nvGraphicFramePr>
        <p:xfrm>
          <a:off x="1288213" y="805281"/>
          <a:ext cx="9168432" cy="1460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4" name="Straight Arrow Connector 13">
            <a:extLst>
              <a:ext uri="{FF2B5EF4-FFF2-40B4-BE49-F238E27FC236}">
                <a16:creationId xmlns:a16="http://schemas.microsoft.com/office/drawing/2014/main" id="{3339E599-25B8-0CC3-3C28-D771F10F388F}"/>
              </a:ext>
            </a:extLst>
          </p:cNvPr>
          <p:cNvCxnSpPr>
            <a:cxnSpLocks/>
          </p:cNvCxnSpPr>
          <p:nvPr/>
        </p:nvCxnSpPr>
        <p:spPr>
          <a:xfrm>
            <a:off x="2010804" y="2899604"/>
            <a:ext cx="782642" cy="27878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2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2C6483-C8CE-4D8E-1B66-45FF6F442B35}"/>
              </a:ext>
            </a:extLst>
          </p:cNvPr>
          <p:cNvPicPr>
            <a:picLocks noChangeAspect="1"/>
          </p:cNvPicPr>
          <p:nvPr/>
        </p:nvPicPr>
        <p:blipFill>
          <a:blip r:embed="rId3"/>
          <a:stretch>
            <a:fillRect/>
          </a:stretch>
        </p:blipFill>
        <p:spPr>
          <a:xfrm>
            <a:off x="6885629" y="2287546"/>
            <a:ext cx="4894439" cy="2511219"/>
          </a:xfrm>
          <a:prstGeom prst="rect">
            <a:avLst/>
          </a:prstGeom>
        </p:spPr>
      </p:pic>
      <p:pic>
        <p:nvPicPr>
          <p:cNvPr id="11" name="Picture 10">
            <a:extLst>
              <a:ext uri="{FF2B5EF4-FFF2-40B4-BE49-F238E27FC236}">
                <a16:creationId xmlns:a16="http://schemas.microsoft.com/office/drawing/2014/main" id="{2D8231E0-A0BD-A49C-4418-D6EF3E40029A}"/>
              </a:ext>
            </a:extLst>
          </p:cNvPr>
          <p:cNvPicPr>
            <a:picLocks noChangeAspect="1"/>
          </p:cNvPicPr>
          <p:nvPr/>
        </p:nvPicPr>
        <p:blipFill>
          <a:blip r:embed="rId4"/>
          <a:stretch>
            <a:fillRect/>
          </a:stretch>
        </p:blipFill>
        <p:spPr>
          <a:xfrm>
            <a:off x="296137" y="2107358"/>
            <a:ext cx="6409400" cy="3824026"/>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5"/>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6"/>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923330"/>
          </a:xfrm>
          <a:prstGeom prst="rect">
            <a:avLst/>
          </a:prstGeom>
          <a:noFill/>
        </p:spPr>
        <p:txBody>
          <a:bodyPr wrap="square" rtlCol="0">
            <a:spAutoFit/>
          </a:bodyPr>
          <a:lstStyle/>
          <a:p>
            <a:r>
              <a:rPr lang="en-US">
                <a:latin typeface="Segoe UI Semilight" panose="020B0402040204020203" pitchFamily="34" charset="0"/>
                <a:cs typeface="Segoe UI Semilight" panose="020B0402040204020203" pitchFamily="34" charset="0"/>
                <a:hlinkClick r:id="rId7"/>
              </a:rPr>
              <a:t>https://gn.ecivis.com/GO/gn_redir/T/222rpw5pyzjw</a:t>
            </a:r>
            <a:r>
              <a:rPr lang="en-US">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882888">
            <a:off x="8915451" y="501808"/>
            <a:ext cx="390353" cy="390353"/>
          </a:xfrm>
          <a:prstGeom prst="rect">
            <a:avLst/>
          </a:prstGeom>
        </p:spPr>
      </p:pic>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1040992952"/>
              </p:ext>
            </p:extLst>
          </p:nvPr>
        </p:nvGraphicFramePr>
        <p:xfrm>
          <a:off x="1288213" y="805281"/>
          <a:ext cx="9168432" cy="14602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4" name="Straight Arrow Connector 13">
            <a:extLst>
              <a:ext uri="{FF2B5EF4-FFF2-40B4-BE49-F238E27FC236}">
                <a16:creationId xmlns:a16="http://schemas.microsoft.com/office/drawing/2014/main" id="{3339E599-25B8-0CC3-3C28-D771F10F388F}"/>
              </a:ext>
            </a:extLst>
          </p:cNvPr>
          <p:cNvCxnSpPr>
            <a:cxnSpLocks/>
          </p:cNvCxnSpPr>
          <p:nvPr/>
        </p:nvCxnSpPr>
        <p:spPr>
          <a:xfrm flipV="1">
            <a:off x="6084924" y="4463716"/>
            <a:ext cx="800705" cy="48691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7515CBE-FDDE-5848-886A-10CC9BD3348B}"/>
              </a:ext>
            </a:extLst>
          </p:cNvPr>
          <p:cNvSpPr/>
          <p:nvPr/>
        </p:nvSpPr>
        <p:spPr>
          <a:xfrm>
            <a:off x="4396636" y="3294345"/>
            <a:ext cx="2204580" cy="4966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76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923330"/>
          </a:xfrm>
          <a:prstGeom prst="rect">
            <a:avLst/>
          </a:prstGeom>
          <a:noFill/>
        </p:spPr>
        <p:txBody>
          <a:bodyPr wrap="square" rtlCol="0">
            <a:spAutoFit/>
          </a:bodyPr>
          <a:lstStyle/>
          <a:p>
            <a:r>
              <a:rPr lang="en-US">
                <a:latin typeface="Segoe UI Semilight" panose="020B0402040204020203" pitchFamily="34" charset="0"/>
                <a:cs typeface="Segoe UI Semilight" panose="020B0402040204020203" pitchFamily="34" charset="0"/>
                <a:hlinkClick r:id="rId5"/>
              </a:rPr>
              <a:t>https://gn.ecivis.com/GO/gn_redir/T/222rpw5pyzjw</a:t>
            </a:r>
            <a:r>
              <a:rPr lang="en-US">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882888">
            <a:off x="8915451" y="501808"/>
            <a:ext cx="390353" cy="390353"/>
          </a:xfrm>
          <a:prstGeom prst="rect">
            <a:avLst/>
          </a:prstGeom>
        </p:spPr>
      </p:pic>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288481311"/>
              </p:ext>
            </p:extLst>
          </p:nvPr>
        </p:nvGraphicFramePr>
        <p:xfrm>
          <a:off x="1288213" y="805281"/>
          <a:ext cx="9168432" cy="14602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descr="A screenshot of a computer&#10;&#10;Description automatically generated">
            <a:extLst>
              <a:ext uri="{FF2B5EF4-FFF2-40B4-BE49-F238E27FC236}">
                <a16:creationId xmlns:a16="http://schemas.microsoft.com/office/drawing/2014/main" id="{75B184AD-C63D-ACA0-1D8C-3BA5A213DACB}"/>
              </a:ext>
            </a:extLst>
          </p:cNvPr>
          <p:cNvPicPr>
            <a:picLocks noChangeAspect="1"/>
          </p:cNvPicPr>
          <p:nvPr/>
        </p:nvPicPr>
        <p:blipFill>
          <a:blip r:embed="rId13"/>
          <a:stretch>
            <a:fillRect/>
          </a:stretch>
        </p:blipFill>
        <p:spPr>
          <a:xfrm>
            <a:off x="1662420" y="2265562"/>
            <a:ext cx="8420018" cy="3322042"/>
          </a:xfrm>
          <a:prstGeom prst="rect">
            <a:avLst/>
          </a:prstGeom>
        </p:spPr>
      </p:pic>
      <p:cxnSp>
        <p:nvCxnSpPr>
          <p:cNvPr id="14" name="Straight Arrow Connector 13">
            <a:extLst>
              <a:ext uri="{FF2B5EF4-FFF2-40B4-BE49-F238E27FC236}">
                <a16:creationId xmlns:a16="http://schemas.microsoft.com/office/drawing/2014/main" id="{3339E599-25B8-0CC3-3C28-D771F10F388F}"/>
              </a:ext>
            </a:extLst>
          </p:cNvPr>
          <p:cNvCxnSpPr>
            <a:cxnSpLocks/>
          </p:cNvCxnSpPr>
          <p:nvPr/>
        </p:nvCxnSpPr>
        <p:spPr>
          <a:xfrm>
            <a:off x="5872429" y="4057780"/>
            <a:ext cx="44649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9" name="TextBox 8">
            <a:extLst>
              <a:ext uri="{FF2B5EF4-FFF2-40B4-BE49-F238E27FC236}">
                <a16:creationId xmlns:a16="http://schemas.microsoft.com/office/drawing/2014/main" id="{F22DC549-4391-B658-34D2-058E7E8DA2D0}"/>
              </a:ext>
            </a:extLst>
          </p:cNvPr>
          <p:cNvSpPr txBox="1"/>
          <p:nvPr/>
        </p:nvSpPr>
        <p:spPr>
          <a:xfrm>
            <a:off x="11465892" y="5970205"/>
            <a:ext cx="291548" cy="707886"/>
          </a:xfrm>
          <a:prstGeom prst="rect">
            <a:avLst/>
          </a:prstGeom>
          <a:noFill/>
        </p:spPr>
        <p:txBody>
          <a:bodyPr wrap="square" rtlCol="0">
            <a:spAutoFit/>
          </a:bodyPr>
          <a:lstStyle/>
          <a:p>
            <a:pPr algn="ctr"/>
            <a:r>
              <a:rPr lang="en-US" sz="4000" b="1">
                <a:solidFill>
                  <a:schemeClr val="bg1"/>
                </a:solidFill>
              </a:rPr>
              <a:t>4</a:t>
            </a:r>
          </a:p>
        </p:txBody>
      </p:sp>
      <p:sp>
        <p:nvSpPr>
          <p:cNvPr id="12" name="TextBox 11">
            <a:extLst>
              <a:ext uri="{FF2B5EF4-FFF2-40B4-BE49-F238E27FC236}">
                <a16:creationId xmlns:a16="http://schemas.microsoft.com/office/drawing/2014/main" id="{E209E30A-82D6-C2C8-BB18-E8AA98171EF3}"/>
              </a:ext>
            </a:extLst>
          </p:cNvPr>
          <p:cNvSpPr txBox="1"/>
          <p:nvPr/>
        </p:nvSpPr>
        <p:spPr>
          <a:xfrm>
            <a:off x="479149" y="280746"/>
            <a:ext cx="6910981" cy="769441"/>
          </a:xfrm>
          <a:prstGeom prst="rect">
            <a:avLst/>
          </a:prstGeom>
          <a:noFill/>
        </p:spPr>
        <p:txBody>
          <a:bodyPr wrap="square" rtlCol="0">
            <a:spAutoFit/>
          </a:bodyPr>
          <a:lstStyle/>
          <a:p>
            <a:r>
              <a:rPr lang="en-US" sz="4400" b="1" spc="300">
                <a:solidFill>
                  <a:srgbClr val="606060"/>
                </a:solidFill>
              </a:rPr>
              <a:t>FAQ Session Overview</a:t>
            </a:r>
          </a:p>
        </p:txBody>
      </p:sp>
      <p:sp>
        <p:nvSpPr>
          <p:cNvPr id="21" name="TextBox 20">
            <a:extLst>
              <a:ext uri="{FF2B5EF4-FFF2-40B4-BE49-F238E27FC236}">
                <a16:creationId xmlns:a16="http://schemas.microsoft.com/office/drawing/2014/main" id="{767A49AF-7241-FE7E-6259-EEC4A5AB2E16}"/>
              </a:ext>
            </a:extLst>
          </p:cNvPr>
          <p:cNvSpPr txBox="1"/>
          <p:nvPr/>
        </p:nvSpPr>
        <p:spPr>
          <a:xfrm>
            <a:off x="2667948" y="2891283"/>
            <a:ext cx="5009837" cy="3277820"/>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400">
                <a:latin typeface="Segoe UI Semilight" panose="020B0402040204020203" pitchFamily="34" charset="0"/>
                <a:cs typeface="Segoe UI Semilight" panose="020B0402040204020203" pitchFamily="34" charset="0"/>
              </a:rPr>
              <a:t>How to apply on eCivis </a:t>
            </a:r>
          </a:p>
          <a:p>
            <a:pPr marL="342900" indent="-342900">
              <a:spcBef>
                <a:spcPts val="600"/>
              </a:spcBef>
              <a:buFont typeface="Arial" panose="020B0604020202020204" pitchFamily="34" charset="0"/>
              <a:buChar char="•"/>
            </a:pPr>
            <a:r>
              <a:rPr lang="en-US" sz="2400">
                <a:latin typeface="Segoe UI Semilight" panose="020B0402040204020203" pitchFamily="34" charset="0"/>
                <a:cs typeface="Segoe UI Semilight" panose="020B0402040204020203" pitchFamily="34" charset="0"/>
              </a:rPr>
              <a:t>Review County goals and funding priority categories </a:t>
            </a:r>
          </a:p>
          <a:p>
            <a:pPr marL="342900" indent="-342900">
              <a:spcBef>
                <a:spcPts val="600"/>
              </a:spcBef>
              <a:buFont typeface="Arial" panose="020B0604020202020204" pitchFamily="34" charset="0"/>
              <a:buChar char="•"/>
            </a:pPr>
            <a:r>
              <a:rPr lang="en-US" sz="2400">
                <a:latin typeface="Segoe UI Semilight" panose="020B0402040204020203" pitchFamily="34" charset="0"/>
                <a:cs typeface="Segoe UI Semilight" panose="020B0402040204020203" pitchFamily="34" charset="0"/>
              </a:rPr>
              <a:t>Examples of services for each funding priority category</a:t>
            </a:r>
          </a:p>
          <a:p>
            <a:pPr marL="342900" indent="-342900">
              <a:spcBef>
                <a:spcPts val="600"/>
              </a:spcBef>
              <a:buFont typeface="Arial" panose="020B0604020202020204" pitchFamily="34" charset="0"/>
              <a:buChar char="•"/>
            </a:pPr>
            <a:r>
              <a:rPr lang="en-US" sz="2400">
                <a:latin typeface="Segoe UI Semilight" panose="020B0402040204020203" pitchFamily="34" charset="0"/>
                <a:cs typeface="Segoe UI Semilight" panose="020B0402040204020203" pitchFamily="34" charset="0"/>
              </a:rPr>
              <a:t>Review of FAQs and questions</a:t>
            </a:r>
          </a:p>
          <a:p>
            <a:endParaRPr lang="en-US" sz="240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p:txBody>
      </p:sp>
      <p:pic>
        <p:nvPicPr>
          <p:cNvPr id="2" name="Picture 1" descr="A bull in a field with a city in the background&#10;&#10;Description automatically generated">
            <a:extLst>
              <a:ext uri="{FF2B5EF4-FFF2-40B4-BE49-F238E27FC236}">
                <a16:creationId xmlns:a16="http://schemas.microsoft.com/office/drawing/2014/main" id="{37DCCC49-DD7E-ACB3-454A-C5255B0904C3}"/>
              </a:ext>
            </a:extLst>
          </p:cNvPr>
          <p:cNvPicPr>
            <a:picLocks noChangeAspect="1"/>
          </p:cNvPicPr>
          <p:nvPr/>
        </p:nvPicPr>
        <p:blipFill rotWithShape="1">
          <a:blip r:embed="rId5">
            <a:alphaModFix amt="75000"/>
          </a:blip>
          <a:srcRect l="65333"/>
          <a:stretch/>
        </p:blipFill>
        <p:spPr>
          <a:xfrm>
            <a:off x="7965440" y="0"/>
            <a:ext cx="4226560" cy="5333073"/>
          </a:xfrm>
          <a:prstGeom prst="rect">
            <a:avLst/>
          </a:prstGeom>
        </p:spPr>
      </p:pic>
      <p:grpSp>
        <p:nvGrpSpPr>
          <p:cNvPr id="7" name="Group 6">
            <a:extLst>
              <a:ext uri="{FF2B5EF4-FFF2-40B4-BE49-F238E27FC236}">
                <a16:creationId xmlns:a16="http://schemas.microsoft.com/office/drawing/2014/main" id="{B71E2219-FFD5-1CD6-7B61-76F932F7437C}"/>
              </a:ext>
            </a:extLst>
          </p:cNvPr>
          <p:cNvGrpSpPr/>
          <p:nvPr/>
        </p:nvGrpSpPr>
        <p:grpSpPr>
          <a:xfrm>
            <a:off x="1401368" y="1400153"/>
            <a:ext cx="676910" cy="676910"/>
            <a:chOff x="479149" y="1519075"/>
            <a:chExt cx="676910" cy="676910"/>
          </a:xfrm>
        </p:grpSpPr>
        <p:sp>
          <p:nvSpPr>
            <p:cNvPr id="3" name="Oval 2">
              <a:extLst>
                <a:ext uri="{FF2B5EF4-FFF2-40B4-BE49-F238E27FC236}">
                  <a16:creationId xmlns:a16="http://schemas.microsoft.com/office/drawing/2014/main" id="{82061810-B16B-5587-A7D0-8F4F0419851C}"/>
                </a:ext>
              </a:extLst>
            </p:cNvPr>
            <p:cNvSpPr/>
            <p:nvPr/>
          </p:nvSpPr>
          <p:spPr>
            <a:xfrm>
              <a:off x="479149" y="1519075"/>
              <a:ext cx="676910" cy="676910"/>
            </a:xfrm>
            <a:prstGeom prst="ellipse">
              <a:avLst/>
            </a:prstGeom>
            <a:solidFill>
              <a:srgbClr val="606060"/>
            </a:solid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6C44F41-F914-E43B-75D9-5CA4A7150EA1}"/>
                </a:ext>
              </a:extLst>
            </p:cNvPr>
            <p:cNvSpPr txBox="1"/>
            <p:nvPr/>
          </p:nvSpPr>
          <p:spPr>
            <a:xfrm>
              <a:off x="629644" y="1595920"/>
              <a:ext cx="375920" cy="523220"/>
            </a:xfrm>
            <a:prstGeom prst="rect">
              <a:avLst/>
            </a:prstGeom>
            <a:noFill/>
          </p:spPr>
          <p:txBody>
            <a:bodyPr wrap="square" rtlCol="0">
              <a:spAutoFit/>
            </a:bodyPr>
            <a:lstStyle/>
            <a:p>
              <a:r>
                <a:rPr lang="en-US" sz="2800">
                  <a:solidFill>
                    <a:schemeClr val="bg1"/>
                  </a:solidFill>
                  <a:latin typeface="+mj-lt"/>
                </a:rPr>
                <a:t>1</a:t>
              </a:r>
            </a:p>
          </p:txBody>
        </p:sp>
      </p:grpSp>
      <p:sp>
        <p:nvSpPr>
          <p:cNvPr id="15" name="TextBox 14">
            <a:extLst>
              <a:ext uri="{FF2B5EF4-FFF2-40B4-BE49-F238E27FC236}">
                <a16:creationId xmlns:a16="http://schemas.microsoft.com/office/drawing/2014/main" id="{020089EB-3511-3C71-3F38-6D1D4C55D66B}"/>
              </a:ext>
            </a:extLst>
          </p:cNvPr>
          <p:cNvSpPr txBox="1"/>
          <p:nvPr/>
        </p:nvSpPr>
        <p:spPr>
          <a:xfrm>
            <a:off x="780139" y="4544761"/>
            <a:ext cx="375920" cy="523220"/>
          </a:xfrm>
          <a:prstGeom prst="rect">
            <a:avLst/>
          </a:prstGeom>
          <a:noFill/>
        </p:spPr>
        <p:txBody>
          <a:bodyPr wrap="square" rtlCol="0">
            <a:spAutoFit/>
          </a:bodyPr>
          <a:lstStyle/>
          <a:p>
            <a:r>
              <a:rPr lang="en-US" sz="2800">
                <a:solidFill>
                  <a:schemeClr val="bg1"/>
                </a:solidFill>
                <a:latin typeface="+mj-lt"/>
              </a:rPr>
              <a:t>3</a:t>
            </a:r>
          </a:p>
        </p:txBody>
      </p:sp>
      <p:grpSp>
        <p:nvGrpSpPr>
          <p:cNvPr id="16" name="Group 15">
            <a:extLst>
              <a:ext uri="{FF2B5EF4-FFF2-40B4-BE49-F238E27FC236}">
                <a16:creationId xmlns:a16="http://schemas.microsoft.com/office/drawing/2014/main" id="{41BF4F97-F7A5-7EF6-B76D-43FE9EE62DFB}"/>
              </a:ext>
            </a:extLst>
          </p:cNvPr>
          <p:cNvGrpSpPr/>
          <p:nvPr/>
        </p:nvGrpSpPr>
        <p:grpSpPr>
          <a:xfrm>
            <a:off x="11219490" y="5973039"/>
            <a:ext cx="621792" cy="707886"/>
            <a:chOff x="11300770" y="5017999"/>
            <a:chExt cx="621792" cy="707886"/>
          </a:xfrm>
        </p:grpSpPr>
        <p:sp>
          <p:nvSpPr>
            <p:cNvPr id="20" name="Oval 19">
              <a:extLst>
                <a:ext uri="{FF2B5EF4-FFF2-40B4-BE49-F238E27FC236}">
                  <a16:creationId xmlns:a16="http://schemas.microsoft.com/office/drawing/2014/main" id="{8A03B4D3-679D-2D3E-815C-B023AE84C066}"/>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76960A7-4739-395B-AC99-E465A70E43C9}"/>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2</a:t>
              </a:r>
            </a:p>
          </p:txBody>
        </p:sp>
      </p:grpSp>
      <p:sp>
        <p:nvSpPr>
          <p:cNvPr id="25" name="TextBox 24">
            <a:extLst>
              <a:ext uri="{FF2B5EF4-FFF2-40B4-BE49-F238E27FC236}">
                <a16:creationId xmlns:a16="http://schemas.microsoft.com/office/drawing/2014/main" id="{C67DCB57-A403-258A-7A90-CE40A20DC70C}"/>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grpSp>
        <p:nvGrpSpPr>
          <p:cNvPr id="8" name="Group 7">
            <a:extLst>
              <a:ext uri="{FF2B5EF4-FFF2-40B4-BE49-F238E27FC236}">
                <a16:creationId xmlns:a16="http://schemas.microsoft.com/office/drawing/2014/main" id="{DE2FDC87-8955-F6B6-9E08-40BD7D48F2EC}"/>
              </a:ext>
            </a:extLst>
          </p:cNvPr>
          <p:cNvGrpSpPr/>
          <p:nvPr/>
        </p:nvGrpSpPr>
        <p:grpSpPr>
          <a:xfrm>
            <a:off x="1401368" y="2281981"/>
            <a:ext cx="676910" cy="676910"/>
            <a:chOff x="479149" y="1519075"/>
            <a:chExt cx="676910" cy="676910"/>
          </a:xfrm>
        </p:grpSpPr>
        <p:sp>
          <p:nvSpPr>
            <p:cNvPr id="10" name="Oval 9">
              <a:extLst>
                <a:ext uri="{FF2B5EF4-FFF2-40B4-BE49-F238E27FC236}">
                  <a16:creationId xmlns:a16="http://schemas.microsoft.com/office/drawing/2014/main" id="{9C43BC51-9F59-A48C-E5AC-45CD922F3669}"/>
                </a:ext>
              </a:extLst>
            </p:cNvPr>
            <p:cNvSpPr/>
            <p:nvPr/>
          </p:nvSpPr>
          <p:spPr>
            <a:xfrm>
              <a:off x="479149" y="1519075"/>
              <a:ext cx="676910" cy="676910"/>
            </a:xfrm>
            <a:prstGeom prst="ellipse">
              <a:avLst/>
            </a:prstGeom>
            <a:solidFill>
              <a:srgbClr val="606060"/>
            </a:solid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E7F97B-BB9E-8E83-DB20-094BF57E8F06}"/>
                </a:ext>
              </a:extLst>
            </p:cNvPr>
            <p:cNvSpPr txBox="1"/>
            <p:nvPr/>
          </p:nvSpPr>
          <p:spPr>
            <a:xfrm>
              <a:off x="629644" y="1595920"/>
              <a:ext cx="375920" cy="523220"/>
            </a:xfrm>
            <a:prstGeom prst="rect">
              <a:avLst/>
            </a:prstGeom>
            <a:noFill/>
          </p:spPr>
          <p:txBody>
            <a:bodyPr wrap="square" rtlCol="0">
              <a:spAutoFit/>
            </a:bodyPr>
            <a:lstStyle/>
            <a:p>
              <a:r>
                <a:rPr lang="en-US" sz="2800">
                  <a:solidFill>
                    <a:schemeClr val="bg1"/>
                  </a:solidFill>
                  <a:latin typeface="+mj-lt"/>
                </a:rPr>
                <a:t>2</a:t>
              </a:r>
            </a:p>
          </p:txBody>
        </p:sp>
      </p:grpSp>
      <p:sp>
        <p:nvSpPr>
          <p:cNvPr id="30" name="TextBox 29">
            <a:extLst>
              <a:ext uri="{FF2B5EF4-FFF2-40B4-BE49-F238E27FC236}">
                <a16:creationId xmlns:a16="http://schemas.microsoft.com/office/drawing/2014/main" id="{5EEB70EE-5318-CEA3-EA07-53A46161EE56}"/>
              </a:ext>
            </a:extLst>
          </p:cNvPr>
          <p:cNvSpPr txBox="1"/>
          <p:nvPr/>
        </p:nvSpPr>
        <p:spPr>
          <a:xfrm>
            <a:off x="2332609" y="1408690"/>
            <a:ext cx="5009837" cy="830997"/>
          </a:xfrm>
          <a:prstGeom prst="rect">
            <a:avLst/>
          </a:prstGeom>
          <a:noFill/>
        </p:spPr>
        <p:txBody>
          <a:bodyPr wrap="square">
            <a:spAutoFit/>
          </a:bodyPr>
          <a:lstStyle/>
          <a:p>
            <a:r>
              <a:rPr lang="en-US" sz="2400">
                <a:latin typeface="Segoe UI Semilight" panose="020B0402040204020203" pitchFamily="34" charset="0"/>
                <a:cs typeface="Segoe UI Semilight" panose="020B0402040204020203" pitchFamily="34" charset="0"/>
              </a:rPr>
              <a:t>Overview of Federal Grant Requirements and Reporting  </a:t>
            </a:r>
          </a:p>
        </p:txBody>
      </p:sp>
      <p:sp>
        <p:nvSpPr>
          <p:cNvPr id="31" name="TextBox 30">
            <a:extLst>
              <a:ext uri="{FF2B5EF4-FFF2-40B4-BE49-F238E27FC236}">
                <a16:creationId xmlns:a16="http://schemas.microsoft.com/office/drawing/2014/main" id="{2BFAF180-95BB-1273-1AF4-4425DC630303}"/>
              </a:ext>
            </a:extLst>
          </p:cNvPr>
          <p:cNvSpPr txBox="1"/>
          <p:nvPr/>
        </p:nvSpPr>
        <p:spPr>
          <a:xfrm>
            <a:off x="2332609" y="2404482"/>
            <a:ext cx="5009837" cy="461665"/>
          </a:xfrm>
          <a:prstGeom prst="rect">
            <a:avLst/>
          </a:prstGeom>
          <a:noFill/>
        </p:spPr>
        <p:txBody>
          <a:bodyPr wrap="square">
            <a:spAutoFit/>
          </a:bodyPr>
          <a:lstStyle/>
          <a:p>
            <a:r>
              <a:rPr lang="en-US" sz="2400">
                <a:latin typeface="Segoe UI Semilight" panose="020B0402040204020203" pitchFamily="34" charset="0"/>
                <a:cs typeface="Segoe UI Semilight" panose="020B0402040204020203" pitchFamily="34" charset="0"/>
              </a:rPr>
              <a:t>Co-Responder Services Application </a:t>
            </a:r>
          </a:p>
        </p:txBody>
      </p:sp>
    </p:spTree>
    <p:extLst>
      <p:ext uri="{BB962C8B-B14F-4D97-AF65-F5344CB8AC3E}">
        <p14:creationId xmlns:p14="http://schemas.microsoft.com/office/powerpoint/2010/main" val="5405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email&#10;&#10;Description automatically generated">
            <a:extLst>
              <a:ext uri="{FF2B5EF4-FFF2-40B4-BE49-F238E27FC236}">
                <a16:creationId xmlns:a16="http://schemas.microsoft.com/office/drawing/2014/main" id="{D5E4353B-1B55-72A1-F5C7-9C3EA4640F32}"/>
              </a:ext>
            </a:extLst>
          </p:cNvPr>
          <p:cNvPicPr>
            <a:picLocks noChangeAspect="1"/>
          </p:cNvPicPr>
          <p:nvPr/>
        </p:nvPicPr>
        <p:blipFill rotWithShape="1">
          <a:blip r:embed="rId3"/>
          <a:srcRect t="26182"/>
          <a:stretch/>
        </p:blipFill>
        <p:spPr>
          <a:xfrm>
            <a:off x="2384331" y="2028173"/>
            <a:ext cx="6504075" cy="4257514"/>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923330"/>
          </a:xfrm>
          <a:prstGeom prst="rect">
            <a:avLst/>
          </a:prstGeom>
          <a:noFill/>
        </p:spPr>
        <p:txBody>
          <a:bodyPr wrap="square" rtlCol="0">
            <a:spAutoFit/>
          </a:bodyPr>
          <a:lstStyle/>
          <a:p>
            <a:r>
              <a:rPr lang="en-US">
                <a:latin typeface="Segoe UI Semilight" panose="020B0402040204020203" pitchFamily="34" charset="0"/>
                <a:cs typeface="Segoe UI Semilight" panose="020B0402040204020203" pitchFamily="34" charset="0"/>
                <a:hlinkClick r:id="rId6"/>
              </a:rPr>
              <a:t>https://gn.ecivis.com/GO/gn_redir/T/222rpw5pyzjw</a:t>
            </a:r>
            <a:r>
              <a:rPr lang="en-US">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82888">
            <a:off x="8915451" y="501808"/>
            <a:ext cx="390353" cy="390353"/>
          </a:xfrm>
          <a:prstGeom prst="rect">
            <a:avLst/>
          </a:prstGeom>
        </p:spPr>
      </p:pic>
      <p:graphicFrame>
        <p:nvGraphicFramePr>
          <p:cNvPr id="18" name="Diagram 17">
            <a:extLst>
              <a:ext uri="{FF2B5EF4-FFF2-40B4-BE49-F238E27FC236}">
                <a16:creationId xmlns:a16="http://schemas.microsoft.com/office/drawing/2014/main" id="{98EC4ACA-BE44-75CE-CAD3-51C81B46A437}"/>
              </a:ext>
            </a:extLst>
          </p:cNvPr>
          <p:cNvGraphicFramePr/>
          <p:nvPr/>
        </p:nvGraphicFramePr>
        <p:xfrm>
          <a:off x="1288213" y="805281"/>
          <a:ext cx="9168432" cy="1460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4" name="Straight Arrow Connector 13">
            <a:extLst>
              <a:ext uri="{FF2B5EF4-FFF2-40B4-BE49-F238E27FC236}">
                <a16:creationId xmlns:a16="http://schemas.microsoft.com/office/drawing/2014/main" id="{3339E599-25B8-0CC3-3C28-D771F10F388F}"/>
              </a:ext>
            </a:extLst>
          </p:cNvPr>
          <p:cNvCxnSpPr>
            <a:cxnSpLocks/>
          </p:cNvCxnSpPr>
          <p:nvPr/>
        </p:nvCxnSpPr>
        <p:spPr>
          <a:xfrm>
            <a:off x="2008866" y="4441025"/>
            <a:ext cx="750929" cy="37972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0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login screen&#10;&#10;Description automatically generated">
            <a:extLst>
              <a:ext uri="{FF2B5EF4-FFF2-40B4-BE49-F238E27FC236}">
                <a16:creationId xmlns:a16="http://schemas.microsoft.com/office/drawing/2014/main" id="{163CF2AF-62E9-A84E-52B4-E27B4B32BA36}"/>
              </a:ext>
            </a:extLst>
          </p:cNvPr>
          <p:cNvPicPr>
            <a:picLocks noChangeAspect="1"/>
          </p:cNvPicPr>
          <p:nvPr/>
        </p:nvPicPr>
        <p:blipFill>
          <a:blip r:embed="rId3"/>
          <a:stretch>
            <a:fillRect/>
          </a:stretch>
        </p:blipFill>
        <p:spPr>
          <a:xfrm>
            <a:off x="6166083" y="1974786"/>
            <a:ext cx="2902173" cy="4546126"/>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659127" y="612092"/>
            <a:ext cx="6930896" cy="923330"/>
          </a:xfrm>
          <a:prstGeom prst="rect">
            <a:avLst/>
          </a:prstGeom>
          <a:noFill/>
        </p:spPr>
        <p:txBody>
          <a:bodyPr wrap="square" rtlCol="0">
            <a:spAutoFit/>
          </a:bodyPr>
          <a:lstStyle/>
          <a:p>
            <a:r>
              <a:rPr lang="en-US">
                <a:latin typeface="Segoe UI Semilight" panose="020B0402040204020203" pitchFamily="34" charset="0"/>
                <a:cs typeface="Segoe UI Semilight" panose="020B0402040204020203" pitchFamily="34" charset="0"/>
                <a:hlinkClick r:id="rId6"/>
              </a:rPr>
              <a:t>https://gn.ecivis.com/GO/gn_redir/T/222rpw5pyzjw</a:t>
            </a:r>
            <a:r>
              <a:rPr lang="en-US">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pic>
        <p:nvPicPr>
          <p:cNvPr id="31" name="Graphic 30" descr="Arrow: Rotate right with solid fill">
            <a:extLst>
              <a:ext uri="{FF2B5EF4-FFF2-40B4-BE49-F238E27FC236}">
                <a16:creationId xmlns:a16="http://schemas.microsoft.com/office/drawing/2014/main" id="{F6A1C664-B0DE-FFF8-1745-2E42D8AE6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82888">
            <a:off x="8915451" y="501808"/>
            <a:ext cx="390353" cy="390353"/>
          </a:xfrm>
          <a:prstGeom prst="rect">
            <a:avLst/>
          </a:prstGeom>
        </p:spPr>
      </p:pic>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2036652275"/>
              </p:ext>
            </p:extLst>
          </p:nvPr>
        </p:nvGraphicFramePr>
        <p:xfrm>
          <a:off x="1288213" y="805281"/>
          <a:ext cx="9168432" cy="1460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4" name="Straight Arrow Connector 13">
            <a:extLst>
              <a:ext uri="{FF2B5EF4-FFF2-40B4-BE49-F238E27FC236}">
                <a16:creationId xmlns:a16="http://schemas.microsoft.com/office/drawing/2014/main" id="{3339E599-25B8-0CC3-3C28-D771F10F388F}"/>
              </a:ext>
            </a:extLst>
          </p:cNvPr>
          <p:cNvCxnSpPr>
            <a:cxnSpLocks/>
          </p:cNvCxnSpPr>
          <p:nvPr/>
        </p:nvCxnSpPr>
        <p:spPr>
          <a:xfrm>
            <a:off x="5185575" y="3435067"/>
            <a:ext cx="1026192" cy="27903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green rectangle with black text&#10;&#10;Description automatically generated">
            <a:extLst>
              <a:ext uri="{FF2B5EF4-FFF2-40B4-BE49-F238E27FC236}">
                <a16:creationId xmlns:a16="http://schemas.microsoft.com/office/drawing/2014/main" id="{2A6D3D22-55EF-807E-55E9-B901B9A38249}"/>
              </a:ext>
            </a:extLst>
          </p:cNvPr>
          <p:cNvPicPr>
            <a:picLocks noChangeAspect="1"/>
          </p:cNvPicPr>
          <p:nvPr/>
        </p:nvPicPr>
        <p:blipFill>
          <a:blip r:embed="rId14"/>
          <a:stretch>
            <a:fillRect/>
          </a:stretch>
        </p:blipFill>
        <p:spPr>
          <a:xfrm>
            <a:off x="924914" y="2401242"/>
            <a:ext cx="4750915" cy="846054"/>
          </a:xfrm>
          <a:prstGeom prst="rect">
            <a:avLst/>
          </a:prstGeom>
          <a:ln w="28575">
            <a:solidFill>
              <a:schemeClr val="accent2"/>
            </a:solidFill>
          </a:ln>
        </p:spPr>
      </p:pic>
      <p:sp>
        <p:nvSpPr>
          <p:cNvPr id="20" name="Rectangle 19">
            <a:extLst>
              <a:ext uri="{FF2B5EF4-FFF2-40B4-BE49-F238E27FC236}">
                <a16:creationId xmlns:a16="http://schemas.microsoft.com/office/drawing/2014/main" id="{48AD79E6-C16A-6784-1409-FE78B3441CC9}"/>
              </a:ext>
            </a:extLst>
          </p:cNvPr>
          <p:cNvSpPr/>
          <p:nvPr/>
        </p:nvSpPr>
        <p:spPr>
          <a:xfrm>
            <a:off x="6365327" y="3548445"/>
            <a:ext cx="2428528" cy="46579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1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A090974-43DB-A718-CAD1-8423A6EA2CB7}"/>
              </a:ext>
            </a:extLst>
          </p:cNvPr>
          <p:cNvPicPr>
            <a:picLocks noChangeAspect="1"/>
          </p:cNvPicPr>
          <p:nvPr/>
        </p:nvPicPr>
        <p:blipFill rotWithShape="1">
          <a:blip r:embed="rId3"/>
          <a:srcRect l="6114" t="4455" r="11850" b="28739"/>
          <a:stretch/>
        </p:blipFill>
        <p:spPr>
          <a:xfrm>
            <a:off x="2348725" y="2539052"/>
            <a:ext cx="8337432" cy="3792492"/>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1048678" y="115832"/>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TextBox 6">
            <a:extLst>
              <a:ext uri="{FF2B5EF4-FFF2-40B4-BE49-F238E27FC236}">
                <a16:creationId xmlns:a16="http://schemas.microsoft.com/office/drawing/2014/main" id="{F2CF8A4F-BAA8-1857-165E-8BAAB47D7A28}"/>
              </a:ext>
            </a:extLst>
          </p:cNvPr>
          <p:cNvSpPr txBox="1"/>
          <p:nvPr/>
        </p:nvSpPr>
        <p:spPr>
          <a:xfrm>
            <a:off x="3972891" y="842988"/>
            <a:ext cx="6930896" cy="923330"/>
          </a:xfrm>
          <a:prstGeom prst="rect">
            <a:avLst/>
          </a:prstGeom>
          <a:noFill/>
        </p:spPr>
        <p:txBody>
          <a:bodyPr wrap="square" rtlCol="0">
            <a:spAutoFit/>
          </a:bodyPr>
          <a:lstStyle/>
          <a:p>
            <a:r>
              <a:rPr lang="en-US" b="1">
                <a:solidFill>
                  <a:schemeClr val="accent2"/>
                </a:solidFill>
                <a:latin typeface="Segoe UI Semilight" panose="020B0402040204020203" pitchFamily="34" charset="0"/>
                <a:cs typeface="Segoe UI Semilight" panose="020B0402040204020203" pitchFamily="34" charset="0"/>
                <a:hlinkClick r:id="rId6">
                  <a:extLst>
                    <a:ext uri="{A12FA001-AC4F-418D-AE19-62706E023703}">
                      <ahyp:hlinkClr xmlns:ahyp="http://schemas.microsoft.com/office/drawing/2018/hyperlinkcolor" val="tx"/>
                    </a:ext>
                  </a:extLst>
                </a:hlinkClick>
              </a:rPr>
              <a:t>https://gn.ecivis.com/GO/gn_redir/T/222rpw5pyzjw</a:t>
            </a:r>
            <a:r>
              <a:rPr lang="en-US" b="1">
                <a:solidFill>
                  <a:schemeClr val="accent2"/>
                </a:solidFill>
                <a:latin typeface="Segoe UI Semilight" panose="020B0402040204020203" pitchFamily="34" charset="0"/>
                <a:cs typeface="Segoe UI Semilight" panose="020B0402040204020203" pitchFamily="34" charset="0"/>
              </a:rPr>
              <a:t> </a:t>
            </a:r>
          </a:p>
          <a:p>
            <a:r>
              <a:rPr lang="en-US">
                <a:latin typeface="Segoe UI Semilight" panose="020B0402040204020203" pitchFamily="34" charset="0"/>
                <a:cs typeface="Segoe UI Semilight" panose="020B0402040204020203" pitchFamily="34" charset="0"/>
              </a:rPr>
              <a:t> </a:t>
            </a:r>
          </a:p>
          <a:p>
            <a:pPr marL="285750" indent="-285750">
              <a:buFont typeface="Wingdings" panose="05000000000000000000" pitchFamily="2" charset="2"/>
              <a:buChar char="Ø"/>
            </a:pPr>
            <a:endParaRPr lang="en-US"/>
          </a:p>
        </p:txBody>
      </p:sp>
      <p:graphicFrame>
        <p:nvGraphicFramePr>
          <p:cNvPr id="18" name="Diagram 17">
            <a:extLst>
              <a:ext uri="{FF2B5EF4-FFF2-40B4-BE49-F238E27FC236}">
                <a16:creationId xmlns:a16="http://schemas.microsoft.com/office/drawing/2014/main" id="{98EC4ACA-BE44-75CE-CAD3-51C81B46A437}"/>
              </a:ext>
            </a:extLst>
          </p:cNvPr>
          <p:cNvGraphicFramePr/>
          <p:nvPr>
            <p:extLst>
              <p:ext uri="{D42A27DB-BD31-4B8C-83A1-F6EECF244321}">
                <p14:modId xmlns:p14="http://schemas.microsoft.com/office/powerpoint/2010/main" val="1579679449"/>
              </p:ext>
            </p:extLst>
          </p:nvPr>
        </p:nvGraphicFramePr>
        <p:xfrm>
          <a:off x="1354802" y="1352734"/>
          <a:ext cx="9168432" cy="14602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Rectangle 19">
            <a:extLst>
              <a:ext uri="{FF2B5EF4-FFF2-40B4-BE49-F238E27FC236}">
                <a16:creationId xmlns:a16="http://schemas.microsoft.com/office/drawing/2014/main" id="{48AD79E6-C16A-6784-1409-FE78B3441CC9}"/>
              </a:ext>
            </a:extLst>
          </p:cNvPr>
          <p:cNvSpPr/>
          <p:nvPr/>
        </p:nvSpPr>
        <p:spPr>
          <a:xfrm>
            <a:off x="2538842" y="3633591"/>
            <a:ext cx="1136277" cy="558906"/>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eginning with solid fill">
            <a:extLst>
              <a:ext uri="{FF2B5EF4-FFF2-40B4-BE49-F238E27FC236}">
                <a16:creationId xmlns:a16="http://schemas.microsoft.com/office/drawing/2014/main" id="{BCBD7DD9-248F-46D5-C7B3-00D21E5006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46852" y="526384"/>
            <a:ext cx="1059183" cy="1059183"/>
          </a:xfrm>
          <a:prstGeom prst="rect">
            <a:avLst/>
          </a:prstGeom>
        </p:spPr>
      </p:pic>
      <p:sp>
        <p:nvSpPr>
          <p:cNvPr id="31" name="Rectangle 30">
            <a:extLst>
              <a:ext uri="{FF2B5EF4-FFF2-40B4-BE49-F238E27FC236}">
                <a16:creationId xmlns:a16="http://schemas.microsoft.com/office/drawing/2014/main" id="{E32D24E4-2EA5-0AB3-1417-4A4DD20BD864}"/>
              </a:ext>
            </a:extLst>
          </p:cNvPr>
          <p:cNvSpPr/>
          <p:nvPr/>
        </p:nvSpPr>
        <p:spPr>
          <a:xfrm>
            <a:off x="5820358" y="4186655"/>
            <a:ext cx="595504" cy="485166"/>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094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D71EFFC-FF64-B891-9E1C-932113541455}"/>
              </a:ext>
            </a:extLst>
          </p:cNvPr>
          <p:cNvPicPr>
            <a:picLocks noChangeAspect="1"/>
          </p:cNvPicPr>
          <p:nvPr/>
        </p:nvPicPr>
        <p:blipFill rotWithShape="1">
          <a:blip r:embed="rId3"/>
          <a:srcRect l="11404" t="22937" b="5765"/>
          <a:stretch/>
        </p:blipFill>
        <p:spPr>
          <a:xfrm>
            <a:off x="170980" y="764715"/>
            <a:ext cx="10803512" cy="4709371"/>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705052" y="99254"/>
            <a:ext cx="9541345" cy="646331"/>
          </a:xfrm>
          <a:prstGeom prst="rect">
            <a:avLst/>
          </a:prstGeom>
          <a:noFill/>
        </p:spPr>
        <p:txBody>
          <a:bodyPr wrap="square" rtlCol="0">
            <a:spAutoFit/>
          </a:bodyPr>
          <a:lstStyle/>
          <a:p>
            <a:r>
              <a:rPr lang="en-US" sz="3600" b="1" spc="300">
                <a:solidFill>
                  <a:srgbClr val="606060"/>
                </a:solidFill>
              </a:rPr>
              <a:t>ACCESSING THE APPLICATION  </a:t>
            </a:r>
          </a:p>
        </p:txBody>
      </p:sp>
      <p:sp>
        <p:nvSpPr>
          <p:cNvPr id="7" name="Rectangle: Diagonal Corners Rounded 6">
            <a:extLst>
              <a:ext uri="{FF2B5EF4-FFF2-40B4-BE49-F238E27FC236}">
                <a16:creationId xmlns:a16="http://schemas.microsoft.com/office/drawing/2014/main" id="{3D349A64-1C90-36DD-EFF8-04A907BDEF55}"/>
              </a:ext>
            </a:extLst>
          </p:cNvPr>
          <p:cNvSpPr/>
          <p:nvPr/>
        </p:nvSpPr>
        <p:spPr>
          <a:xfrm>
            <a:off x="4772722" y="3413701"/>
            <a:ext cx="4019004" cy="930680"/>
          </a:xfrm>
          <a:prstGeom prst="round2Diag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1B9A681-A94A-10F4-C737-FA11C5851E4E}"/>
              </a:ext>
            </a:extLst>
          </p:cNvPr>
          <p:cNvPicPr>
            <a:picLocks noChangeAspect="1"/>
          </p:cNvPicPr>
          <p:nvPr/>
        </p:nvPicPr>
        <p:blipFill>
          <a:blip r:embed="rId6"/>
          <a:stretch>
            <a:fillRect/>
          </a:stretch>
        </p:blipFill>
        <p:spPr>
          <a:xfrm>
            <a:off x="7427303" y="4593333"/>
            <a:ext cx="4469113" cy="1570229"/>
          </a:xfrm>
          <a:prstGeom prst="rect">
            <a:avLst/>
          </a:prstGeom>
        </p:spPr>
      </p:pic>
      <p:cxnSp>
        <p:nvCxnSpPr>
          <p:cNvPr id="20" name="Connector: Curved 19">
            <a:extLst>
              <a:ext uri="{FF2B5EF4-FFF2-40B4-BE49-F238E27FC236}">
                <a16:creationId xmlns:a16="http://schemas.microsoft.com/office/drawing/2014/main" id="{FE22E04D-A207-7E8A-4009-C8E89ABE40F9}"/>
              </a:ext>
            </a:extLst>
          </p:cNvPr>
          <p:cNvCxnSpPr>
            <a:cxnSpLocks/>
          </p:cNvCxnSpPr>
          <p:nvPr/>
        </p:nvCxnSpPr>
        <p:spPr>
          <a:xfrm>
            <a:off x="6620932" y="4360295"/>
            <a:ext cx="907223" cy="825291"/>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C07C205-B25F-83FE-0B6C-14C19E586499}"/>
              </a:ext>
            </a:extLst>
          </p:cNvPr>
          <p:cNvSpPr/>
          <p:nvPr/>
        </p:nvSpPr>
        <p:spPr>
          <a:xfrm>
            <a:off x="7578259" y="5062297"/>
            <a:ext cx="4167200" cy="41178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39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5A6848E-E32C-EB2F-E7A6-B6C7C543163B}"/>
              </a:ext>
            </a:extLst>
          </p:cNvPr>
          <p:cNvPicPr>
            <a:picLocks noChangeAspect="1"/>
          </p:cNvPicPr>
          <p:nvPr/>
        </p:nvPicPr>
        <p:blipFill rotWithShape="1">
          <a:blip r:embed="rId3"/>
          <a:srcRect r="13289"/>
          <a:stretch/>
        </p:blipFill>
        <p:spPr>
          <a:xfrm>
            <a:off x="1987099" y="994799"/>
            <a:ext cx="8836814" cy="5080135"/>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705052" y="99254"/>
            <a:ext cx="9541345" cy="646331"/>
          </a:xfrm>
          <a:prstGeom prst="rect">
            <a:avLst/>
          </a:prstGeom>
          <a:noFill/>
        </p:spPr>
        <p:txBody>
          <a:bodyPr wrap="square" rtlCol="0">
            <a:spAutoFit/>
          </a:bodyPr>
          <a:lstStyle/>
          <a:p>
            <a:r>
              <a:rPr lang="en-US" sz="3600" b="1" spc="300">
                <a:solidFill>
                  <a:srgbClr val="606060"/>
                </a:solidFill>
              </a:rPr>
              <a:t>COMPLETING YOUR PROFILE </a:t>
            </a:r>
          </a:p>
        </p:txBody>
      </p:sp>
    </p:spTree>
    <p:extLst>
      <p:ext uri="{BB962C8B-B14F-4D97-AF65-F5344CB8AC3E}">
        <p14:creationId xmlns:p14="http://schemas.microsoft.com/office/powerpoint/2010/main" val="160549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C5A04-3B0C-D79B-9490-106627EC58E7}"/>
              </a:ext>
            </a:extLst>
          </p:cNvPr>
          <p:cNvPicPr>
            <a:picLocks noChangeAspect="1"/>
          </p:cNvPicPr>
          <p:nvPr/>
        </p:nvPicPr>
        <p:blipFill rotWithShape="1">
          <a:blip r:embed="rId3"/>
          <a:srcRect l="12523" t="64328" r="2875"/>
          <a:stretch/>
        </p:blipFill>
        <p:spPr>
          <a:xfrm>
            <a:off x="968099" y="4045516"/>
            <a:ext cx="10709057" cy="1878632"/>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705052" y="99254"/>
            <a:ext cx="9541345" cy="646331"/>
          </a:xfrm>
          <a:prstGeom prst="rect">
            <a:avLst/>
          </a:prstGeom>
          <a:noFill/>
        </p:spPr>
        <p:txBody>
          <a:bodyPr wrap="square" rtlCol="0">
            <a:spAutoFit/>
          </a:bodyPr>
          <a:lstStyle/>
          <a:p>
            <a:r>
              <a:rPr lang="en-US" sz="3600" b="1" spc="300">
                <a:solidFill>
                  <a:srgbClr val="606060"/>
                </a:solidFill>
              </a:rPr>
              <a:t>COMPLETING YOUR PROFILE </a:t>
            </a:r>
          </a:p>
        </p:txBody>
      </p:sp>
      <p:sp>
        <p:nvSpPr>
          <p:cNvPr id="12" name="TextBox 11">
            <a:extLst>
              <a:ext uri="{FF2B5EF4-FFF2-40B4-BE49-F238E27FC236}">
                <a16:creationId xmlns:a16="http://schemas.microsoft.com/office/drawing/2014/main" id="{71AA51DB-6774-DE8A-8266-D88082366789}"/>
              </a:ext>
            </a:extLst>
          </p:cNvPr>
          <p:cNvSpPr txBox="1"/>
          <p:nvPr/>
        </p:nvSpPr>
        <p:spPr>
          <a:xfrm>
            <a:off x="4772722" y="6444476"/>
            <a:ext cx="3542949" cy="276999"/>
          </a:xfrm>
          <a:prstGeom prst="rect">
            <a:avLst/>
          </a:prstGeom>
          <a:noFill/>
        </p:spPr>
        <p:txBody>
          <a:bodyPr wrap="square" lIns="91440" tIns="45720" rIns="91440" bIns="45720" rtlCol="0" anchor="t">
            <a:spAutoFit/>
          </a:bodyPr>
          <a:lstStyle/>
          <a:p>
            <a:pPr algn="just"/>
            <a:r>
              <a:rPr lang="en-US" sz="1200" spc="300">
                <a:latin typeface="+mj-lt"/>
              </a:rPr>
              <a:t>BRCBO ARPA PPLICATION FAQS</a:t>
            </a:r>
          </a:p>
        </p:txBody>
      </p:sp>
      <p:pic>
        <p:nvPicPr>
          <p:cNvPr id="8" name="Picture 7">
            <a:extLst>
              <a:ext uri="{FF2B5EF4-FFF2-40B4-BE49-F238E27FC236}">
                <a16:creationId xmlns:a16="http://schemas.microsoft.com/office/drawing/2014/main" id="{564F96FD-511E-94A3-9BA1-A3755D57BE4D}"/>
              </a:ext>
            </a:extLst>
          </p:cNvPr>
          <p:cNvPicPr>
            <a:picLocks noChangeAspect="1"/>
          </p:cNvPicPr>
          <p:nvPr/>
        </p:nvPicPr>
        <p:blipFill>
          <a:blip r:embed="rId6"/>
          <a:stretch>
            <a:fillRect/>
          </a:stretch>
        </p:blipFill>
        <p:spPr>
          <a:xfrm>
            <a:off x="5743483" y="1022784"/>
            <a:ext cx="5428099" cy="2741395"/>
          </a:xfrm>
          <a:prstGeom prst="rect">
            <a:avLst/>
          </a:prstGeom>
          <a:ln w="28575">
            <a:solidFill>
              <a:schemeClr val="accent2"/>
            </a:solidFill>
          </a:ln>
        </p:spPr>
      </p:pic>
      <p:sp>
        <p:nvSpPr>
          <p:cNvPr id="9" name="Rectangle: Rounded Corners 8">
            <a:extLst>
              <a:ext uri="{FF2B5EF4-FFF2-40B4-BE49-F238E27FC236}">
                <a16:creationId xmlns:a16="http://schemas.microsoft.com/office/drawing/2014/main" id="{574EF671-FCA3-9160-6DD7-B03E3D471B2B}"/>
              </a:ext>
            </a:extLst>
          </p:cNvPr>
          <p:cNvSpPr/>
          <p:nvPr/>
        </p:nvSpPr>
        <p:spPr>
          <a:xfrm>
            <a:off x="10711093" y="5024689"/>
            <a:ext cx="638828" cy="417521"/>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2EA09B-C89F-3060-7DFF-BA0465021B43}"/>
              </a:ext>
            </a:extLst>
          </p:cNvPr>
          <p:cNvSpPr txBox="1"/>
          <p:nvPr/>
        </p:nvSpPr>
        <p:spPr>
          <a:xfrm>
            <a:off x="705052" y="1386445"/>
            <a:ext cx="4576384" cy="1200329"/>
          </a:xfrm>
          <a:prstGeom prst="rect">
            <a:avLst/>
          </a:prstGeom>
          <a:noFill/>
        </p:spPr>
        <p:txBody>
          <a:bodyPr wrap="square" rtlCol="0">
            <a:spAutoFit/>
          </a:bodyPr>
          <a:lstStyle/>
          <a:p>
            <a:pPr algn="ctr"/>
            <a:r>
              <a:rPr lang="en-US" sz="2400">
                <a:latin typeface="Segoe UI Semilight" panose="020B0402040204020203" pitchFamily="34" charset="0"/>
                <a:cs typeface="Segoe UI Semilight" panose="020B0402040204020203" pitchFamily="34" charset="0"/>
              </a:rPr>
              <a:t>The email is used to create your Portal Account, </a:t>
            </a:r>
            <a:r>
              <a:rPr lang="en-US" sz="2400" b="1" u="sng">
                <a:latin typeface="Segoe UI Semilight" panose="020B0402040204020203" pitchFamily="34" charset="0"/>
                <a:cs typeface="Segoe UI Semilight" panose="020B0402040204020203" pitchFamily="34" charset="0"/>
              </a:rPr>
              <a:t>MUST</a:t>
            </a:r>
            <a:r>
              <a:rPr lang="en-US" sz="2400">
                <a:latin typeface="Segoe UI Semilight" panose="020B0402040204020203" pitchFamily="34" charset="0"/>
                <a:cs typeface="Segoe UI Semilight" panose="020B0402040204020203" pitchFamily="34" charset="0"/>
              </a:rPr>
              <a:t> be used as your email in the profile.  </a:t>
            </a:r>
          </a:p>
        </p:txBody>
      </p:sp>
      <p:cxnSp>
        <p:nvCxnSpPr>
          <p:cNvPr id="13" name="Straight Arrow Connector 12">
            <a:extLst>
              <a:ext uri="{FF2B5EF4-FFF2-40B4-BE49-F238E27FC236}">
                <a16:creationId xmlns:a16="http://schemas.microsoft.com/office/drawing/2014/main" id="{9364EF30-4D4D-07A7-B376-F7FFB64037B1}"/>
              </a:ext>
            </a:extLst>
          </p:cNvPr>
          <p:cNvCxnSpPr>
            <a:cxnSpLocks/>
            <a:stCxn id="11" idx="2"/>
          </p:cNvCxnSpPr>
          <p:nvPr/>
        </p:nvCxnSpPr>
        <p:spPr>
          <a:xfrm>
            <a:off x="2993244" y="2586774"/>
            <a:ext cx="2938778" cy="84222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E49357-DE85-6DB6-09DF-215736823B5E}"/>
              </a:ext>
            </a:extLst>
          </p:cNvPr>
          <p:cNvPicPr>
            <a:picLocks noChangeAspect="1"/>
          </p:cNvPicPr>
          <p:nvPr/>
        </p:nvPicPr>
        <p:blipFill>
          <a:blip r:embed="rId7"/>
          <a:stretch>
            <a:fillRect/>
          </a:stretch>
        </p:blipFill>
        <p:spPr>
          <a:xfrm>
            <a:off x="7068554" y="5536545"/>
            <a:ext cx="3334254" cy="5973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Rounded Corners 15">
            <a:extLst>
              <a:ext uri="{FF2B5EF4-FFF2-40B4-BE49-F238E27FC236}">
                <a16:creationId xmlns:a16="http://schemas.microsoft.com/office/drawing/2014/main" id="{BBBAD332-6DCE-8CB1-5B4D-8AF2EFE1BE7F}"/>
              </a:ext>
            </a:extLst>
          </p:cNvPr>
          <p:cNvSpPr/>
          <p:nvPr/>
        </p:nvSpPr>
        <p:spPr>
          <a:xfrm>
            <a:off x="9720495" y="5622266"/>
            <a:ext cx="638828" cy="417521"/>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4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B4EF9-B75A-D038-BD7F-3899ABBC758E}"/>
              </a:ext>
            </a:extLst>
          </p:cNvPr>
          <p:cNvPicPr>
            <a:picLocks noChangeAspect="1"/>
          </p:cNvPicPr>
          <p:nvPr/>
        </p:nvPicPr>
        <p:blipFill>
          <a:blip r:embed="rId3"/>
          <a:stretch>
            <a:fillRect/>
          </a:stretch>
        </p:blipFill>
        <p:spPr>
          <a:xfrm>
            <a:off x="2355452" y="1515354"/>
            <a:ext cx="3058758" cy="3827291"/>
          </a:xfrm>
          <a:prstGeom prst="rect">
            <a:avLst/>
          </a:prstGeom>
        </p:spPr>
      </p:pic>
      <p:sp>
        <p:nvSpPr>
          <p:cNvPr id="23" name="Callout: Left Arrow 22">
            <a:extLst>
              <a:ext uri="{FF2B5EF4-FFF2-40B4-BE49-F238E27FC236}">
                <a16:creationId xmlns:a16="http://schemas.microsoft.com/office/drawing/2014/main" id="{56DDF939-38AB-471C-F621-BA88C7C5C45F}"/>
              </a:ext>
            </a:extLst>
          </p:cNvPr>
          <p:cNvSpPr/>
          <p:nvPr/>
        </p:nvSpPr>
        <p:spPr>
          <a:xfrm>
            <a:off x="5462335" y="3982455"/>
            <a:ext cx="4235116" cy="1420350"/>
          </a:xfrm>
          <a:prstGeom prst="leftArrowCallout">
            <a:avLst>
              <a:gd name="adj1" fmla="val 13117"/>
              <a:gd name="adj2" fmla="val 25000"/>
              <a:gd name="adj3" fmla="val 25000"/>
              <a:gd name="adj4" fmla="val 86235"/>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693021" y="439374"/>
            <a:ext cx="9541345" cy="646331"/>
          </a:xfrm>
          <a:prstGeom prst="rect">
            <a:avLst/>
          </a:prstGeom>
          <a:noFill/>
        </p:spPr>
        <p:txBody>
          <a:bodyPr wrap="square" rtlCol="0">
            <a:spAutoFit/>
          </a:bodyPr>
          <a:lstStyle/>
          <a:p>
            <a:r>
              <a:rPr lang="en-US" sz="3600" b="1" spc="300">
                <a:solidFill>
                  <a:srgbClr val="606060"/>
                </a:solidFill>
              </a:rPr>
              <a:t>EDITING YOUR PROFILE </a:t>
            </a:r>
          </a:p>
        </p:txBody>
      </p:sp>
      <p:sp>
        <p:nvSpPr>
          <p:cNvPr id="24" name="TextBox 23">
            <a:extLst>
              <a:ext uri="{FF2B5EF4-FFF2-40B4-BE49-F238E27FC236}">
                <a16:creationId xmlns:a16="http://schemas.microsoft.com/office/drawing/2014/main" id="{77902074-A3CD-8146-7EDB-06499DBE5346}"/>
              </a:ext>
            </a:extLst>
          </p:cNvPr>
          <p:cNvSpPr txBox="1"/>
          <p:nvPr/>
        </p:nvSpPr>
        <p:spPr>
          <a:xfrm>
            <a:off x="6445000" y="4066676"/>
            <a:ext cx="3144166" cy="1200329"/>
          </a:xfrm>
          <a:prstGeom prst="rect">
            <a:avLst/>
          </a:prstGeom>
          <a:noFill/>
        </p:spPr>
        <p:txBody>
          <a:bodyPr wrap="square" rtlCol="0">
            <a:spAutoFit/>
          </a:bodyPr>
          <a:lstStyle/>
          <a:p>
            <a:r>
              <a:rPr lang="en-US"/>
              <a:t>Edit: </a:t>
            </a:r>
          </a:p>
          <a:p>
            <a:endParaRPr lang="en-US"/>
          </a:p>
          <a:p>
            <a:pPr marL="285750" indent="-285750">
              <a:buFont typeface="Arial" panose="020B0604020202020204" pitchFamily="34" charset="0"/>
              <a:buChar char="•"/>
            </a:pPr>
            <a:r>
              <a:rPr lang="en-US"/>
              <a:t>Applicant Information </a:t>
            </a:r>
          </a:p>
          <a:p>
            <a:pPr marL="285750" indent="-285750">
              <a:buFont typeface="Arial" panose="020B0604020202020204" pitchFamily="34" charset="0"/>
              <a:buChar char="•"/>
            </a:pPr>
            <a:r>
              <a:rPr lang="en-US"/>
              <a:t>Organization Information </a:t>
            </a:r>
          </a:p>
        </p:txBody>
      </p:sp>
      <p:sp>
        <p:nvSpPr>
          <p:cNvPr id="25" name="Rectangle 24">
            <a:extLst>
              <a:ext uri="{FF2B5EF4-FFF2-40B4-BE49-F238E27FC236}">
                <a16:creationId xmlns:a16="http://schemas.microsoft.com/office/drawing/2014/main" id="{0B957299-56B4-E856-1805-7A365FE906E8}"/>
              </a:ext>
            </a:extLst>
          </p:cNvPr>
          <p:cNvSpPr/>
          <p:nvPr/>
        </p:nvSpPr>
        <p:spPr>
          <a:xfrm>
            <a:off x="2403580" y="4403561"/>
            <a:ext cx="2914380" cy="56548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62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COMPLETING THE APPLICATION </a:t>
            </a:r>
          </a:p>
        </p:txBody>
      </p:sp>
      <p:pic>
        <p:nvPicPr>
          <p:cNvPr id="9" name="Picture 8">
            <a:extLst>
              <a:ext uri="{FF2B5EF4-FFF2-40B4-BE49-F238E27FC236}">
                <a16:creationId xmlns:a16="http://schemas.microsoft.com/office/drawing/2014/main" id="{AB4877D8-D33F-17F0-9FAE-0088CEF46FF6}"/>
              </a:ext>
            </a:extLst>
          </p:cNvPr>
          <p:cNvPicPr>
            <a:picLocks noChangeAspect="1"/>
          </p:cNvPicPr>
          <p:nvPr/>
        </p:nvPicPr>
        <p:blipFill>
          <a:blip r:embed="rId5"/>
          <a:stretch>
            <a:fillRect/>
          </a:stretch>
        </p:blipFill>
        <p:spPr>
          <a:xfrm>
            <a:off x="296241" y="1692391"/>
            <a:ext cx="11742735" cy="3599912"/>
          </a:xfrm>
          <a:prstGeom prst="rect">
            <a:avLst/>
          </a:prstGeom>
        </p:spPr>
      </p:pic>
      <p:cxnSp>
        <p:nvCxnSpPr>
          <p:cNvPr id="11" name="Straight Arrow Connector 10">
            <a:extLst>
              <a:ext uri="{FF2B5EF4-FFF2-40B4-BE49-F238E27FC236}">
                <a16:creationId xmlns:a16="http://schemas.microsoft.com/office/drawing/2014/main" id="{D584534E-9CED-5110-70D4-8A32A88BF362}"/>
              </a:ext>
            </a:extLst>
          </p:cNvPr>
          <p:cNvCxnSpPr>
            <a:cxnSpLocks/>
          </p:cNvCxnSpPr>
          <p:nvPr/>
        </p:nvCxnSpPr>
        <p:spPr>
          <a:xfrm>
            <a:off x="10548356" y="3981428"/>
            <a:ext cx="1026192" cy="27903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CAC37F-CF12-E17F-194A-A058C29F035F}"/>
              </a:ext>
            </a:extLst>
          </p:cNvPr>
          <p:cNvCxnSpPr>
            <a:cxnSpLocks/>
          </p:cNvCxnSpPr>
          <p:nvPr/>
        </p:nvCxnSpPr>
        <p:spPr>
          <a:xfrm>
            <a:off x="11377927" y="2628624"/>
            <a:ext cx="513550" cy="14217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DE9E5F9-A437-E846-05DE-B6C933E2C067}"/>
              </a:ext>
            </a:extLst>
          </p:cNvPr>
          <p:cNvSpPr/>
          <p:nvPr/>
        </p:nvSpPr>
        <p:spPr>
          <a:xfrm>
            <a:off x="2175147" y="4408174"/>
            <a:ext cx="1694015" cy="33820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2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ECBF7-6D4B-AD1F-87BC-D676FADDCDA6}"/>
              </a:ext>
            </a:extLst>
          </p:cNvPr>
          <p:cNvPicPr>
            <a:picLocks noChangeAspect="1"/>
          </p:cNvPicPr>
          <p:nvPr/>
        </p:nvPicPr>
        <p:blipFill>
          <a:blip r:embed="rId3"/>
          <a:stretch>
            <a:fillRect/>
          </a:stretch>
        </p:blipFill>
        <p:spPr>
          <a:xfrm>
            <a:off x="968099" y="1363950"/>
            <a:ext cx="10658475" cy="4191000"/>
          </a:xfrm>
          <a:prstGeom prst="rect">
            <a:avLst/>
          </a:prstGeom>
        </p:spPr>
      </p:pic>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4"/>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5"/>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COMPLETING THE APPLICATION </a:t>
            </a:r>
          </a:p>
        </p:txBody>
      </p:sp>
      <p:sp>
        <p:nvSpPr>
          <p:cNvPr id="16" name="Rectangle 15">
            <a:extLst>
              <a:ext uri="{FF2B5EF4-FFF2-40B4-BE49-F238E27FC236}">
                <a16:creationId xmlns:a16="http://schemas.microsoft.com/office/drawing/2014/main" id="{ADE9E5F9-A437-E846-05DE-B6C933E2C067}"/>
              </a:ext>
            </a:extLst>
          </p:cNvPr>
          <p:cNvSpPr/>
          <p:nvPr/>
        </p:nvSpPr>
        <p:spPr>
          <a:xfrm>
            <a:off x="10323094" y="3786314"/>
            <a:ext cx="876743" cy="49692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C16CDC-1592-CA7F-8FC7-C61BA3F1BD67}"/>
              </a:ext>
            </a:extLst>
          </p:cNvPr>
          <p:cNvPicPr>
            <a:picLocks noChangeAspect="1"/>
          </p:cNvPicPr>
          <p:nvPr/>
        </p:nvPicPr>
        <p:blipFill>
          <a:blip r:embed="rId6"/>
          <a:stretch>
            <a:fillRect/>
          </a:stretch>
        </p:blipFill>
        <p:spPr>
          <a:xfrm>
            <a:off x="8099701" y="5148974"/>
            <a:ext cx="3124200" cy="790575"/>
          </a:xfrm>
          <a:prstGeom prst="rect">
            <a:avLst/>
          </a:prstGeom>
          <a:ln w="47625">
            <a:solidFill>
              <a:schemeClr val="accent2"/>
            </a:solidFill>
          </a:ln>
        </p:spPr>
      </p:pic>
    </p:spTree>
    <p:extLst>
      <p:ext uri="{BB962C8B-B14F-4D97-AF65-F5344CB8AC3E}">
        <p14:creationId xmlns:p14="http://schemas.microsoft.com/office/powerpoint/2010/main" val="167584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ATTACHMENTS </a:t>
            </a:r>
          </a:p>
        </p:txBody>
      </p:sp>
      <p:pic>
        <p:nvPicPr>
          <p:cNvPr id="2" name="Picture 1">
            <a:extLst>
              <a:ext uri="{FF2B5EF4-FFF2-40B4-BE49-F238E27FC236}">
                <a16:creationId xmlns:a16="http://schemas.microsoft.com/office/drawing/2014/main" id="{FC342A5C-029B-1255-227B-1EC6A3785FEF}"/>
              </a:ext>
            </a:extLst>
          </p:cNvPr>
          <p:cNvPicPr>
            <a:picLocks noChangeAspect="1"/>
          </p:cNvPicPr>
          <p:nvPr/>
        </p:nvPicPr>
        <p:blipFill>
          <a:blip r:embed="rId5"/>
          <a:stretch>
            <a:fillRect/>
          </a:stretch>
        </p:blipFill>
        <p:spPr>
          <a:xfrm>
            <a:off x="462367" y="2286938"/>
            <a:ext cx="7444352" cy="3071954"/>
          </a:xfrm>
          <a:prstGeom prst="rect">
            <a:avLst/>
          </a:prstGeom>
        </p:spPr>
      </p:pic>
      <p:pic>
        <p:nvPicPr>
          <p:cNvPr id="21" name="Picture 20">
            <a:extLst>
              <a:ext uri="{FF2B5EF4-FFF2-40B4-BE49-F238E27FC236}">
                <a16:creationId xmlns:a16="http://schemas.microsoft.com/office/drawing/2014/main" id="{16B120EF-EFBC-C096-695C-92FFBE39151F}"/>
              </a:ext>
            </a:extLst>
          </p:cNvPr>
          <p:cNvPicPr>
            <a:picLocks noChangeAspect="1"/>
          </p:cNvPicPr>
          <p:nvPr/>
        </p:nvPicPr>
        <p:blipFill rotWithShape="1">
          <a:blip r:embed="rId6"/>
          <a:srcRect l="577" r="-375" b="23247"/>
          <a:stretch/>
        </p:blipFill>
        <p:spPr>
          <a:xfrm>
            <a:off x="6536795" y="720711"/>
            <a:ext cx="5336546" cy="2080683"/>
          </a:xfrm>
          <a:prstGeom prst="rect">
            <a:avLst/>
          </a:prstGeom>
          <a:ln w="25400">
            <a:solidFill>
              <a:schemeClr val="bg2">
                <a:lumMod val="75000"/>
              </a:schemeClr>
            </a:solidFill>
          </a:ln>
        </p:spPr>
      </p:pic>
      <p:cxnSp>
        <p:nvCxnSpPr>
          <p:cNvPr id="27" name="Straight Arrow Connector 26">
            <a:extLst>
              <a:ext uri="{FF2B5EF4-FFF2-40B4-BE49-F238E27FC236}">
                <a16:creationId xmlns:a16="http://schemas.microsoft.com/office/drawing/2014/main" id="{51137E7F-B3B7-B8A6-34C1-33054D045E1C}"/>
              </a:ext>
            </a:extLst>
          </p:cNvPr>
          <p:cNvCxnSpPr>
            <a:cxnSpLocks/>
          </p:cNvCxnSpPr>
          <p:nvPr/>
        </p:nvCxnSpPr>
        <p:spPr>
          <a:xfrm flipV="1">
            <a:off x="3165802" y="2237935"/>
            <a:ext cx="3352799" cy="1647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E98EA70-7EBA-1498-A99F-DDE2AA40B604}"/>
              </a:ext>
            </a:extLst>
          </p:cNvPr>
          <p:cNvCxnSpPr>
            <a:cxnSpLocks/>
          </p:cNvCxnSpPr>
          <p:nvPr/>
        </p:nvCxnSpPr>
        <p:spPr>
          <a:xfrm flipV="1">
            <a:off x="3149725" y="3018601"/>
            <a:ext cx="3350793" cy="66297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4FB214-4417-A59D-729F-7C35DC897F58}"/>
              </a:ext>
            </a:extLst>
          </p:cNvPr>
          <p:cNvPicPr>
            <a:picLocks noChangeAspect="1"/>
          </p:cNvPicPr>
          <p:nvPr/>
        </p:nvPicPr>
        <p:blipFill rotWithShape="1">
          <a:blip r:embed="rId6"/>
          <a:srcRect t="87823" r="187" b="369"/>
          <a:stretch/>
        </p:blipFill>
        <p:spPr>
          <a:xfrm>
            <a:off x="6535987" y="2796158"/>
            <a:ext cx="5337349" cy="320108"/>
          </a:xfrm>
          <a:prstGeom prst="rect">
            <a:avLst/>
          </a:prstGeom>
          <a:ln w="25400">
            <a:solidFill>
              <a:schemeClr val="bg2">
                <a:lumMod val="75000"/>
              </a:schemeClr>
            </a:solidFill>
          </a:ln>
        </p:spPr>
      </p:pic>
    </p:spTree>
    <p:extLst>
      <p:ext uri="{BB962C8B-B14F-4D97-AF65-F5344CB8AC3E}">
        <p14:creationId xmlns:p14="http://schemas.microsoft.com/office/powerpoint/2010/main" val="9811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9" name="TextBox 8">
            <a:extLst>
              <a:ext uri="{FF2B5EF4-FFF2-40B4-BE49-F238E27FC236}">
                <a16:creationId xmlns:a16="http://schemas.microsoft.com/office/drawing/2014/main" id="{F22DC549-4391-B658-34D2-058E7E8DA2D0}"/>
              </a:ext>
            </a:extLst>
          </p:cNvPr>
          <p:cNvSpPr txBox="1"/>
          <p:nvPr/>
        </p:nvSpPr>
        <p:spPr>
          <a:xfrm>
            <a:off x="11465892" y="5970205"/>
            <a:ext cx="291548" cy="707886"/>
          </a:xfrm>
          <a:prstGeom prst="rect">
            <a:avLst/>
          </a:prstGeom>
          <a:noFill/>
        </p:spPr>
        <p:txBody>
          <a:bodyPr wrap="square" rtlCol="0">
            <a:spAutoFit/>
          </a:bodyPr>
          <a:lstStyle/>
          <a:p>
            <a:pPr algn="ctr"/>
            <a:r>
              <a:rPr lang="en-US" sz="4000" b="1">
                <a:solidFill>
                  <a:schemeClr val="bg1"/>
                </a:solidFill>
              </a:rPr>
              <a:t>8</a:t>
            </a:r>
          </a:p>
        </p:txBody>
      </p:sp>
      <p:pic>
        <p:nvPicPr>
          <p:cNvPr id="4" name="Picture 3">
            <a:extLst>
              <a:ext uri="{FF2B5EF4-FFF2-40B4-BE49-F238E27FC236}">
                <a16:creationId xmlns:a16="http://schemas.microsoft.com/office/drawing/2014/main" id="{8AEACCF2-2750-7EEF-E444-754138408BE2}"/>
              </a:ext>
            </a:extLst>
          </p:cNvPr>
          <p:cNvPicPr>
            <a:picLocks noChangeAspect="1"/>
          </p:cNvPicPr>
          <p:nvPr/>
        </p:nvPicPr>
        <p:blipFill>
          <a:blip r:embed="rId5"/>
          <a:stretch>
            <a:fillRect/>
          </a:stretch>
        </p:blipFill>
        <p:spPr>
          <a:xfrm>
            <a:off x="1" y="-1"/>
            <a:ext cx="12191999" cy="5333073"/>
          </a:xfrm>
          <a:prstGeom prst="rect">
            <a:avLst/>
          </a:prstGeom>
        </p:spPr>
      </p:pic>
      <p:sp>
        <p:nvSpPr>
          <p:cNvPr id="2" name="TextBox 1">
            <a:extLst>
              <a:ext uri="{FF2B5EF4-FFF2-40B4-BE49-F238E27FC236}">
                <a16:creationId xmlns:a16="http://schemas.microsoft.com/office/drawing/2014/main" id="{7D613957-68C9-752B-9885-67965B91590C}"/>
              </a:ext>
            </a:extLst>
          </p:cNvPr>
          <p:cNvSpPr txBox="1"/>
          <p:nvPr/>
        </p:nvSpPr>
        <p:spPr>
          <a:xfrm>
            <a:off x="1405624" y="1697039"/>
            <a:ext cx="9380751" cy="1938992"/>
          </a:xfrm>
          <a:prstGeom prst="rect">
            <a:avLst/>
          </a:prstGeom>
          <a:noFill/>
        </p:spPr>
        <p:txBody>
          <a:bodyPr wrap="square" rtlCol="0">
            <a:spAutoFit/>
          </a:bodyPr>
          <a:lstStyle/>
          <a:p>
            <a:pPr algn="ctr"/>
            <a:r>
              <a:rPr lang="en-US" sz="6600" b="1" spc="300">
                <a:solidFill>
                  <a:schemeClr val="bg1"/>
                </a:solidFill>
                <a:cs typeface="Segoe UI Semilight" panose="020B0402040204020203" pitchFamily="34" charset="0"/>
              </a:rPr>
              <a:t>Section 1: </a:t>
            </a:r>
          </a:p>
          <a:p>
            <a:pPr algn="ctr"/>
            <a:r>
              <a:rPr lang="en-US" sz="5400" b="1" spc="300">
                <a:solidFill>
                  <a:schemeClr val="bg1"/>
                </a:solidFill>
                <a:cs typeface="Segoe UI Semilight" panose="020B0402040204020203" pitchFamily="34" charset="0"/>
              </a:rPr>
              <a:t>Federal Grant Requirements</a:t>
            </a:r>
          </a:p>
        </p:txBody>
      </p:sp>
      <p:grpSp>
        <p:nvGrpSpPr>
          <p:cNvPr id="11" name="Group 10">
            <a:extLst>
              <a:ext uri="{FF2B5EF4-FFF2-40B4-BE49-F238E27FC236}">
                <a16:creationId xmlns:a16="http://schemas.microsoft.com/office/drawing/2014/main" id="{6CB9477A-615A-052B-800F-19A0A2224365}"/>
              </a:ext>
            </a:extLst>
          </p:cNvPr>
          <p:cNvGrpSpPr/>
          <p:nvPr/>
        </p:nvGrpSpPr>
        <p:grpSpPr>
          <a:xfrm>
            <a:off x="11219490" y="5973039"/>
            <a:ext cx="621792" cy="707886"/>
            <a:chOff x="11300770" y="5017999"/>
            <a:chExt cx="621792" cy="707886"/>
          </a:xfrm>
        </p:grpSpPr>
        <p:sp>
          <p:nvSpPr>
            <p:cNvPr id="12" name="Oval 11">
              <a:extLst>
                <a:ext uri="{FF2B5EF4-FFF2-40B4-BE49-F238E27FC236}">
                  <a16:creationId xmlns:a16="http://schemas.microsoft.com/office/drawing/2014/main" id="{DF07F151-1A82-F967-C39E-0823DBB4FF3F}"/>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9126C0E-054F-7D6A-839C-ADDD656AEC2C}"/>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3</a:t>
              </a:r>
            </a:p>
          </p:txBody>
        </p:sp>
      </p:grpSp>
      <p:sp>
        <p:nvSpPr>
          <p:cNvPr id="3" name="TextBox 2">
            <a:extLst>
              <a:ext uri="{FF2B5EF4-FFF2-40B4-BE49-F238E27FC236}">
                <a16:creationId xmlns:a16="http://schemas.microsoft.com/office/drawing/2014/main" id="{E10D2BA6-6129-1988-718C-EBEEFE694691}"/>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40037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APPLICATION SUBMISSION</a:t>
            </a:r>
          </a:p>
        </p:txBody>
      </p:sp>
      <p:sp>
        <p:nvSpPr>
          <p:cNvPr id="16" name="Rectangle 15">
            <a:extLst>
              <a:ext uri="{FF2B5EF4-FFF2-40B4-BE49-F238E27FC236}">
                <a16:creationId xmlns:a16="http://schemas.microsoft.com/office/drawing/2014/main" id="{ADE9E5F9-A437-E846-05DE-B6C933E2C067}"/>
              </a:ext>
            </a:extLst>
          </p:cNvPr>
          <p:cNvSpPr/>
          <p:nvPr/>
        </p:nvSpPr>
        <p:spPr>
          <a:xfrm>
            <a:off x="10323094" y="3786314"/>
            <a:ext cx="876743" cy="49692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F94CA5-64D6-75D7-2AE9-5A41C252886B}"/>
              </a:ext>
            </a:extLst>
          </p:cNvPr>
          <p:cNvPicPr>
            <a:picLocks noChangeAspect="1"/>
          </p:cNvPicPr>
          <p:nvPr/>
        </p:nvPicPr>
        <p:blipFill>
          <a:blip r:embed="rId5"/>
          <a:stretch>
            <a:fillRect/>
          </a:stretch>
        </p:blipFill>
        <p:spPr>
          <a:xfrm>
            <a:off x="980131" y="1618200"/>
            <a:ext cx="10620375" cy="3600450"/>
          </a:xfrm>
          <a:prstGeom prst="rect">
            <a:avLst/>
          </a:prstGeom>
        </p:spPr>
      </p:pic>
      <p:sp>
        <p:nvSpPr>
          <p:cNvPr id="9" name="Rectangle 8">
            <a:extLst>
              <a:ext uri="{FF2B5EF4-FFF2-40B4-BE49-F238E27FC236}">
                <a16:creationId xmlns:a16="http://schemas.microsoft.com/office/drawing/2014/main" id="{9D0AA6E8-E39D-A072-20DC-55C398C4F707}"/>
              </a:ext>
            </a:extLst>
          </p:cNvPr>
          <p:cNvSpPr/>
          <p:nvPr/>
        </p:nvSpPr>
        <p:spPr>
          <a:xfrm>
            <a:off x="7940844" y="1711542"/>
            <a:ext cx="3463531" cy="71879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872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APPLICATION SUBMISSION</a:t>
            </a:r>
          </a:p>
        </p:txBody>
      </p:sp>
      <p:sp>
        <p:nvSpPr>
          <p:cNvPr id="16" name="Rectangle 15">
            <a:extLst>
              <a:ext uri="{FF2B5EF4-FFF2-40B4-BE49-F238E27FC236}">
                <a16:creationId xmlns:a16="http://schemas.microsoft.com/office/drawing/2014/main" id="{ADE9E5F9-A437-E846-05DE-B6C933E2C067}"/>
              </a:ext>
            </a:extLst>
          </p:cNvPr>
          <p:cNvSpPr/>
          <p:nvPr/>
        </p:nvSpPr>
        <p:spPr>
          <a:xfrm>
            <a:off x="10323094" y="3786314"/>
            <a:ext cx="876743" cy="49692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1C6811-2467-BFEA-C8B3-B196C4BD4D55}"/>
              </a:ext>
            </a:extLst>
          </p:cNvPr>
          <p:cNvPicPr>
            <a:picLocks noChangeAspect="1"/>
          </p:cNvPicPr>
          <p:nvPr/>
        </p:nvPicPr>
        <p:blipFill rotWithShape="1">
          <a:blip r:embed="rId5"/>
          <a:srcRect t="3462"/>
          <a:stretch/>
        </p:blipFill>
        <p:spPr>
          <a:xfrm>
            <a:off x="787625" y="1489833"/>
            <a:ext cx="10658475" cy="4193005"/>
          </a:xfrm>
          <a:prstGeom prst="rect">
            <a:avLst/>
          </a:prstGeom>
        </p:spPr>
      </p:pic>
      <p:sp>
        <p:nvSpPr>
          <p:cNvPr id="7" name="Rectangle 6">
            <a:extLst>
              <a:ext uri="{FF2B5EF4-FFF2-40B4-BE49-F238E27FC236}">
                <a16:creationId xmlns:a16="http://schemas.microsoft.com/office/drawing/2014/main" id="{3F82BBAD-0CB0-2A38-7583-4D578101F438}"/>
              </a:ext>
            </a:extLst>
          </p:cNvPr>
          <p:cNvSpPr/>
          <p:nvPr/>
        </p:nvSpPr>
        <p:spPr>
          <a:xfrm>
            <a:off x="8939462" y="2650005"/>
            <a:ext cx="2346159" cy="71879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71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10" name="TextBox 9">
            <a:extLst>
              <a:ext uri="{FF2B5EF4-FFF2-40B4-BE49-F238E27FC236}">
                <a16:creationId xmlns:a16="http://schemas.microsoft.com/office/drawing/2014/main" id="{B671C01F-FCA0-0FE1-43D5-580C6E4F50EB}"/>
              </a:ext>
            </a:extLst>
          </p:cNvPr>
          <p:cNvSpPr txBox="1"/>
          <p:nvPr/>
        </p:nvSpPr>
        <p:spPr>
          <a:xfrm>
            <a:off x="968099" y="507681"/>
            <a:ext cx="9541345" cy="646331"/>
          </a:xfrm>
          <a:prstGeom prst="rect">
            <a:avLst/>
          </a:prstGeom>
          <a:noFill/>
        </p:spPr>
        <p:txBody>
          <a:bodyPr wrap="square" rtlCol="0">
            <a:spAutoFit/>
          </a:bodyPr>
          <a:lstStyle/>
          <a:p>
            <a:r>
              <a:rPr lang="en-US" sz="3600" b="1" spc="300">
                <a:solidFill>
                  <a:srgbClr val="606060"/>
                </a:solidFill>
              </a:rPr>
              <a:t>APPLICATION SUMISSION </a:t>
            </a:r>
          </a:p>
        </p:txBody>
      </p:sp>
      <p:pic>
        <p:nvPicPr>
          <p:cNvPr id="4" name="Picture 3">
            <a:extLst>
              <a:ext uri="{FF2B5EF4-FFF2-40B4-BE49-F238E27FC236}">
                <a16:creationId xmlns:a16="http://schemas.microsoft.com/office/drawing/2014/main" id="{FB142137-416E-1E52-B423-4D3221444ADE}"/>
              </a:ext>
            </a:extLst>
          </p:cNvPr>
          <p:cNvPicPr>
            <a:picLocks noChangeAspect="1"/>
          </p:cNvPicPr>
          <p:nvPr/>
        </p:nvPicPr>
        <p:blipFill>
          <a:blip r:embed="rId5"/>
          <a:stretch>
            <a:fillRect/>
          </a:stretch>
        </p:blipFill>
        <p:spPr>
          <a:xfrm>
            <a:off x="968099" y="2113675"/>
            <a:ext cx="2390775" cy="2409825"/>
          </a:xfrm>
          <a:prstGeom prst="rect">
            <a:avLst/>
          </a:prstGeom>
        </p:spPr>
      </p:pic>
      <p:pic>
        <p:nvPicPr>
          <p:cNvPr id="8" name="Picture 7">
            <a:extLst>
              <a:ext uri="{FF2B5EF4-FFF2-40B4-BE49-F238E27FC236}">
                <a16:creationId xmlns:a16="http://schemas.microsoft.com/office/drawing/2014/main" id="{90E790C5-B46E-95CF-78EC-FFE78779BCDB}"/>
              </a:ext>
            </a:extLst>
          </p:cNvPr>
          <p:cNvPicPr>
            <a:picLocks noChangeAspect="1"/>
          </p:cNvPicPr>
          <p:nvPr/>
        </p:nvPicPr>
        <p:blipFill>
          <a:blip r:embed="rId6"/>
          <a:stretch>
            <a:fillRect/>
          </a:stretch>
        </p:blipFill>
        <p:spPr>
          <a:xfrm>
            <a:off x="3465094" y="2617157"/>
            <a:ext cx="8154634" cy="1402859"/>
          </a:xfrm>
          <a:prstGeom prst="rect">
            <a:avLst/>
          </a:prstGeom>
        </p:spPr>
      </p:pic>
      <p:cxnSp>
        <p:nvCxnSpPr>
          <p:cNvPr id="9" name="Straight Arrow Connector 8">
            <a:extLst>
              <a:ext uri="{FF2B5EF4-FFF2-40B4-BE49-F238E27FC236}">
                <a16:creationId xmlns:a16="http://schemas.microsoft.com/office/drawing/2014/main" id="{475E4BE2-0CB9-531F-B7AA-650AF23D5776}"/>
              </a:ext>
            </a:extLst>
          </p:cNvPr>
          <p:cNvCxnSpPr>
            <a:cxnSpLocks/>
          </p:cNvCxnSpPr>
          <p:nvPr/>
        </p:nvCxnSpPr>
        <p:spPr>
          <a:xfrm flipH="1" flipV="1">
            <a:off x="2595617" y="4260809"/>
            <a:ext cx="652909" cy="26269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85B2E6D-17A7-1913-0049-803707905AD1}"/>
              </a:ext>
            </a:extLst>
          </p:cNvPr>
          <p:cNvCxnSpPr>
            <a:cxnSpLocks/>
          </p:cNvCxnSpPr>
          <p:nvPr/>
        </p:nvCxnSpPr>
        <p:spPr>
          <a:xfrm flipH="1" flipV="1">
            <a:off x="10297290" y="3988726"/>
            <a:ext cx="424308" cy="311532"/>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5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088777" y="5973039"/>
            <a:ext cx="919447" cy="707886"/>
            <a:chOff x="11170057" y="5017999"/>
            <a:chExt cx="919447"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170057" y="5017999"/>
              <a:ext cx="919447" cy="707886"/>
            </a:xfrm>
            <a:prstGeom prst="rect">
              <a:avLst/>
            </a:prstGeom>
            <a:noFill/>
          </p:spPr>
          <p:txBody>
            <a:bodyPr wrap="square" rtlCol="0">
              <a:spAutoFit/>
            </a:bodyPr>
            <a:lstStyle/>
            <a:p>
              <a:pPr algn="ctr"/>
              <a:r>
                <a:rPr lang="en-US" sz="4000" b="1">
                  <a:solidFill>
                    <a:schemeClr val="bg1"/>
                  </a:solidFill>
                </a:rPr>
                <a:t>33</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576741" y="68688"/>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cxnSp>
        <p:nvCxnSpPr>
          <p:cNvPr id="25" name="Straight Connector 24">
            <a:extLst>
              <a:ext uri="{FF2B5EF4-FFF2-40B4-BE49-F238E27FC236}">
                <a16:creationId xmlns:a16="http://schemas.microsoft.com/office/drawing/2014/main" id="{EAF98C10-1ED0-DB39-23CA-432021CBD6F0}"/>
              </a:ext>
            </a:extLst>
          </p:cNvPr>
          <p:cNvCxnSpPr/>
          <p:nvPr/>
        </p:nvCxnSpPr>
        <p:spPr>
          <a:xfrm>
            <a:off x="4018592" y="1086276"/>
            <a:ext cx="0" cy="4456466"/>
          </a:xfrm>
          <a:prstGeom prst="line">
            <a:avLst/>
          </a:prstGeom>
          <a:ln>
            <a:solidFill>
              <a:srgbClr val="AEAEAE"/>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2B77A5-0AA4-55B2-CDEC-D6994D4759FD}"/>
              </a:ext>
            </a:extLst>
          </p:cNvPr>
          <p:cNvCxnSpPr>
            <a:cxnSpLocks/>
          </p:cNvCxnSpPr>
          <p:nvPr/>
        </p:nvCxnSpPr>
        <p:spPr>
          <a:xfrm>
            <a:off x="785311" y="1678191"/>
            <a:ext cx="10520978" cy="0"/>
          </a:xfrm>
          <a:prstGeom prst="line">
            <a:avLst/>
          </a:prstGeom>
          <a:ln>
            <a:solidFill>
              <a:srgbClr val="AEAEAE"/>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42B76A8-0D14-9501-398A-7DC253FD258C}"/>
              </a:ext>
            </a:extLst>
          </p:cNvPr>
          <p:cNvSpPr txBox="1"/>
          <p:nvPr/>
        </p:nvSpPr>
        <p:spPr>
          <a:xfrm>
            <a:off x="4424775" y="1035860"/>
            <a:ext cx="7002604" cy="461665"/>
          </a:xfrm>
          <a:prstGeom prst="rect">
            <a:avLst/>
          </a:prstGeom>
          <a:noFill/>
        </p:spPr>
        <p:txBody>
          <a:bodyPr wrap="square" rtlCol="0">
            <a:spAutoFit/>
          </a:bodyPr>
          <a:lstStyle/>
          <a:p>
            <a:pPr algn="ctr"/>
            <a:r>
              <a:rPr lang="en-US" sz="2400">
                <a:latin typeface="Segoe UI Semilight" panose="020B0402040204020203" pitchFamily="34" charset="0"/>
                <a:cs typeface="Segoe UI Semilight" panose="020B0402040204020203" pitchFamily="34" charset="0"/>
              </a:rPr>
              <a:t>Program Supports</a:t>
            </a:r>
          </a:p>
        </p:txBody>
      </p:sp>
      <p:sp>
        <p:nvSpPr>
          <p:cNvPr id="31" name="TextBox 30">
            <a:extLst>
              <a:ext uri="{FF2B5EF4-FFF2-40B4-BE49-F238E27FC236}">
                <a16:creationId xmlns:a16="http://schemas.microsoft.com/office/drawing/2014/main" id="{54B8A931-B942-6BBA-84FF-594FB2C27D99}"/>
              </a:ext>
            </a:extLst>
          </p:cNvPr>
          <p:cNvSpPr txBox="1"/>
          <p:nvPr/>
        </p:nvSpPr>
        <p:spPr>
          <a:xfrm>
            <a:off x="322731" y="990357"/>
            <a:ext cx="3695861" cy="461665"/>
          </a:xfrm>
          <a:prstGeom prst="rect">
            <a:avLst/>
          </a:prstGeom>
          <a:noFill/>
        </p:spPr>
        <p:txBody>
          <a:bodyPr wrap="square" rtlCol="0">
            <a:spAutoFit/>
          </a:bodyPr>
          <a:lstStyle/>
          <a:p>
            <a:pPr algn="ctr"/>
            <a:r>
              <a:rPr lang="en-US" sz="2400">
                <a:latin typeface="Segoe UI Semilight" panose="020B0402040204020203" pitchFamily="34" charset="0"/>
                <a:cs typeface="Segoe UI Semilight" panose="020B0402040204020203" pitchFamily="34" charset="0"/>
              </a:rPr>
              <a:t>Community Services</a:t>
            </a:r>
          </a:p>
        </p:txBody>
      </p:sp>
      <p:grpSp>
        <p:nvGrpSpPr>
          <p:cNvPr id="1074" name="Group 1073">
            <a:extLst>
              <a:ext uri="{FF2B5EF4-FFF2-40B4-BE49-F238E27FC236}">
                <a16:creationId xmlns:a16="http://schemas.microsoft.com/office/drawing/2014/main" id="{5782DBF2-A38C-E9A7-BE56-70D5F0E838DF}"/>
              </a:ext>
            </a:extLst>
          </p:cNvPr>
          <p:cNvGrpSpPr/>
          <p:nvPr/>
        </p:nvGrpSpPr>
        <p:grpSpPr>
          <a:xfrm>
            <a:off x="4248987" y="1819552"/>
            <a:ext cx="2286000" cy="3777146"/>
            <a:chOff x="4248987" y="1711972"/>
            <a:chExt cx="2286000" cy="3818391"/>
          </a:xfrm>
        </p:grpSpPr>
        <p:sp>
          <p:nvSpPr>
            <p:cNvPr id="14" name="Circle: Hollow 13">
              <a:extLst>
                <a:ext uri="{FF2B5EF4-FFF2-40B4-BE49-F238E27FC236}">
                  <a16:creationId xmlns:a16="http://schemas.microsoft.com/office/drawing/2014/main" id="{F63F75B1-783A-8E30-93BA-07AB1E4F1C9D}"/>
                </a:ext>
              </a:extLst>
            </p:cNvPr>
            <p:cNvSpPr/>
            <p:nvPr/>
          </p:nvSpPr>
          <p:spPr>
            <a:xfrm>
              <a:off x="4642245" y="1711972"/>
              <a:ext cx="1499485" cy="1518221"/>
            </a:xfrm>
            <a:prstGeom prst="donut">
              <a:avLst>
                <a:gd name="adj" fmla="val 9160"/>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FFBB3A33-4911-1853-BDB0-C23E8FE4584E}"/>
                </a:ext>
              </a:extLst>
            </p:cNvPr>
            <p:cNvCxnSpPr>
              <a:cxnSpLocks/>
            </p:cNvCxnSpPr>
            <p:nvPr/>
          </p:nvCxnSpPr>
          <p:spPr>
            <a:xfrm>
              <a:off x="5390344" y="3211457"/>
              <a:ext cx="3287" cy="271659"/>
            </a:xfrm>
            <a:prstGeom prst="line">
              <a:avLst/>
            </a:prstGeom>
            <a:ln w="28575">
              <a:solidFill>
                <a:srgbClr val="B6CEE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C9C213C-7C74-83A1-AB47-3CBA6B8C05E3}"/>
                </a:ext>
              </a:extLst>
            </p:cNvPr>
            <p:cNvSpPr/>
            <p:nvPr/>
          </p:nvSpPr>
          <p:spPr>
            <a:xfrm>
              <a:off x="4248987" y="3479763"/>
              <a:ext cx="2286000" cy="2050600"/>
            </a:xfrm>
            <a:prstGeom prst="rect">
              <a:avLst/>
            </a:prstGeom>
            <a:noFill/>
            <a:ln w="28575">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a:extLst>
                <a:ext uri="{FF2B5EF4-FFF2-40B4-BE49-F238E27FC236}">
                  <a16:creationId xmlns:a16="http://schemas.microsoft.com/office/drawing/2014/main" id="{FF82FE20-FF20-D03F-CEA2-1AACCE4850DF}"/>
                </a:ext>
              </a:extLst>
            </p:cNvPr>
            <p:cNvSpPr txBox="1"/>
            <p:nvPr/>
          </p:nvSpPr>
          <p:spPr>
            <a:xfrm>
              <a:off x="4620125" y="2310943"/>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Staff </a:t>
              </a:r>
            </a:p>
            <a:p>
              <a:pPr algn="ctr"/>
              <a:r>
                <a:rPr lang="en-US">
                  <a:latin typeface="Segoe UI Semilight" panose="020B0402040204020203" pitchFamily="34" charset="0"/>
                  <a:cs typeface="Segoe UI Semilight" panose="020B0402040204020203" pitchFamily="34" charset="0"/>
                </a:rPr>
                <a:t>Supports</a:t>
              </a:r>
            </a:p>
          </p:txBody>
        </p:sp>
        <p:sp>
          <p:nvSpPr>
            <p:cNvPr id="1038" name="TextBox 1037">
              <a:extLst>
                <a:ext uri="{FF2B5EF4-FFF2-40B4-BE49-F238E27FC236}">
                  <a16:creationId xmlns:a16="http://schemas.microsoft.com/office/drawing/2014/main" id="{9DBA64F1-1C53-9AAB-7C75-4663BA4E1F74}"/>
                </a:ext>
              </a:extLst>
            </p:cNvPr>
            <p:cNvSpPr txBox="1"/>
            <p:nvPr/>
          </p:nvSpPr>
          <p:spPr>
            <a:xfrm>
              <a:off x="4274306" y="3493056"/>
              <a:ext cx="2235362" cy="1835711"/>
            </a:xfrm>
            <a:prstGeom prst="rect">
              <a:avLst/>
            </a:prstGeom>
            <a:noFill/>
          </p:spPr>
          <p:txBody>
            <a:bodyPr wrap="square" rtlCol="0">
              <a:spAutoFit/>
            </a:bodyPr>
            <a:lstStyle/>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Case Management</a:t>
              </a:r>
            </a:p>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Program Personnel</a:t>
              </a:r>
            </a:p>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Community Engagement and Outreach Efforts</a:t>
              </a:r>
            </a:p>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Paid Internships</a:t>
              </a:r>
            </a:p>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Pre-Licensure Stipends</a:t>
              </a:r>
            </a:p>
            <a:p>
              <a:pPr marL="285750" indent="-285750">
                <a:buFont typeface="Wingdings" panose="05000000000000000000" pitchFamily="2" charset="2"/>
                <a:buChar char="q"/>
              </a:pPr>
              <a:r>
                <a:rPr lang="en-US" sz="1400">
                  <a:latin typeface="Segoe UI Semilight" panose="020B0402040204020203" pitchFamily="34" charset="0"/>
                  <a:cs typeface="Segoe UI Semilight" panose="020B0402040204020203" pitchFamily="34" charset="0"/>
                </a:rPr>
                <a:t>Overtime costs</a:t>
              </a:r>
            </a:p>
          </p:txBody>
        </p:sp>
      </p:grpSp>
      <p:cxnSp>
        <p:nvCxnSpPr>
          <p:cNvPr id="1044" name="Straight Connector 1043">
            <a:extLst>
              <a:ext uri="{FF2B5EF4-FFF2-40B4-BE49-F238E27FC236}">
                <a16:creationId xmlns:a16="http://schemas.microsoft.com/office/drawing/2014/main" id="{3775A4D0-32D8-940B-30D6-E4FF129D1912}"/>
              </a:ext>
            </a:extLst>
          </p:cNvPr>
          <p:cNvCxnSpPr>
            <a:cxnSpLocks/>
          </p:cNvCxnSpPr>
          <p:nvPr/>
        </p:nvCxnSpPr>
        <p:spPr>
          <a:xfrm>
            <a:off x="7938206" y="3297521"/>
            <a:ext cx="3287" cy="270432"/>
          </a:xfrm>
          <a:prstGeom prst="line">
            <a:avLst/>
          </a:prstGeom>
          <a:solidFill>
            <a:srgbClr val="1B1A4E"/>
          </a:solidFill>
          <a:ln w="28575">
            <a:solidFill>
              <a:srgbClr val="63A2D8"/>
            </a:solidFill>
          </a:ln>
        </p:spPr>
        <p:style>
          <a:lnRef idx="1">
            <a:schemeClr val="accent1"/>
          </a:lnRef>
          <a:fillRef idx="0">
            <a:schemeClr val="accent1"/>
          </a:fillRef>
          <a:effectRef idx="0">
            <a:schemeClr val="accent1"/>
          </a:effectRef>
          <a:fontRef idx="minor">
            <a:schemeClr val="tx1"/>
          </a:fontRef>
        </p:style>
      </p:cxnSp>
      <p:grpSp>
        <p:nvGrpSpPr>
          <p:cNvPr id="1075" name="Group 1074">
            <a:extLst>
              <a:ext uri="{FF2B5EF4-FFF2-40B4-BE49-F238E27FC236}">
                <a16:creationId xmlns:a16="http://schemas.microsoft.com/office/drawing/2014/main" id="{1669814C-7AA0-7FC2-5CF9-C72557B9A93C}"/>
              </a:ext>
            </a:extLst>
          </p:cNvPr>
          <p:cNvGrpSpPr/>
          <p:nvPr/>
        </p:nvGrpSpPr>
        <p:grpSpPr>
          <a:xfrm>
            <a:off x="6811973" y="1819552"/>
            <a:ext cx="2287643" cy="3826476"/>
            <a:chOff x="6822168" y="1711972"/>
            <a:chExt cx="2287643" cy="3826476"/>
          </a:xfrm>
        </p:grpSpPr>
        <p:sp>
          <p:nvSpPr>
            <p:cNvPr id="1036" name="TextBox 1035">
              <a:extLst>
                <a:ext uri="{FF2B5EF4-FFF2-40B4-BE49-F238E27FC236}">
                  <a16:creationId xmlns:a16="http://schemas.microsoft.com/office/drawing/2014/main" id="{39EF14AF-6D6B-E10A-4E9D-100CB5AE4841}"/>
                </a:ext>
              </a:extLst>
            </p:cNvPr>
            <p:cNvSpPr txBox="1"/>
            <p:nvPr/>
          </p:nvSpPr>
          <p:spPr>
            <a:xfrm>
              <a:off x="7167986" y="2312420"/>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Program </a:t>
              </a:r>
            </a:p>
            <a:p>
              <a:pPr algn="ctr"/>
              <a:r>
                <a:rPr lang="en-US">
                  <a:latin typeface="Segoe UI Semilight" panose="020B0402040204020203" pitchFamily="34" charset="0"/>
                  <a:cs typeface="Segoe UI Semilight" panose="020B0402040204020203" pitchFamily="34" charset="0"/>
                </a:rPr>
                <a:t>Costs</a:t>
              </a:r>
            </a:p>
          </p:txBody>
        </p:sp>
        <p:sp>
          <p:nvSpPr>
            <p:cNvPr id="1043" name="Circle: Hollow 1042">
              <a:extLst>
                <a:ext uri="{FF2B5EF4-FFF2-40B4-BE49-F238E27FC236}">
                  <a16:creationId xmlns:a16="http://schemas.microsoft.com/office/drawing/2014/main" id="{EF9125B2-0E4C-FE67-F86C-9FE44F632902}"/>
                </a:ext>
              </a:extLst>
            </p:cNvPr>
            <p:cNvSpPr/>
            <p:nvPr/>
          </p:nvSpPr>
          <p:spPr>
            <a:xfrm>
              <a:off x="7190107" y="1711972"/>
              <a:ext cx="1499485" cy="1511363"/>
            </a:xfrm>
            <a:prstGeom prst="donut">
              <a:avLst>
                <a:gd name="adj" fmla="val 9160"/>
              </a:avLst>
            </a:prstGeom>
            <a:solidFill>
              <a:srgbClr val="63A2D8"/>
            </a:solidFill>
            <a:ln>
              <a:solidFill>
                <a:srgbClr val="63A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5" name="Rectangle 1044">
              <a:extLst>
                <a:ext uri="{FF2B5EF4-FFF2-40B4-BE49-F238E27FC236}">
                  <a16:creationId xmlns:a16="http://schemas.microsoft.com/office/drawing/2014/main" id="{E132F873-8452-97C7-CEA2-66D80C5E67AB}"/>
                </a:ext>
              </a:extLst>
            </p:cNvPr>
            <p:cNvSpPr/>
            <p:nvPr/>
          </p:nvSpPr>
          <p:spPr>
            <a:xfrm>
              <a:off x="6823811" y="3479763"/>
              <a:ext cx="2286000" cy="2058685"/>
            </a:xfrm>
            <a:prstGeom prst="rect">
              <a:avLst/>
            </a:prstGeom>
            <a:noFill/>
            <a:ln w="28575">
              <a:solidFill>
                <a:srgbClr val="63A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TextBox 1046">
              <a:extLst>
                <a:ext uri="{FF2B5EF4-FFF2-40B4-BE49-F238E27FC236}">
                  <a16:creationId xmlns:a16="http://schemas.microsoft.com/office/drawing/2014/main" id="{719BAA3B-8AD9-69F2-CF0A-DB6B22C57F38}"/>
                </a:ext>
              </a:extLst>
            </p:cNvPr>
            <p:cNvSpPr txBox="1"/>
            <p:nvPr/>
          </p:nvSpPr>
          <p:spPr>
            <a:xfrm>
              <a:off x="6822168" y="3493056"/>
              <a:ext cx="2235362" cy="784830"/>
            </a:xfrm>
            <a:prstGeom prst="rect">
              <a:avLst/>
            </a:prstGeom>
            <a:noFill/>
          </p:spPr>
          <p:txBody>
            <a:bodyPr wrap="square" rtlCol="0">
              <a:spAutoFit/>
            </a:bodyPr>
            <a:lstStyle/>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Data Collection Tools</a:t>
              </a:r>
            </a:p>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Start Up Costs</a:t>
              </a:r>
            </a:p>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Program Supports</a:t>
              </a:r>
            </a:p>
          </p:txBody>
        </p:sp>
      </p:grpSp>
      <p:grpSp>
        <p:nvGrpSpPr>
          <p:cNvPr id="1076" name="Group 1075">
            <a:extLst>
              <a:ext uri="{FF2B5EF4-FFF2-40B4-BE49-F238E27FC236}">
                <a16:creationId xmlns:a16="http://schemas.microsoft.com/office/drawing/2014/main" id="{CEA833E1-D22B-E96A-CB5C-BA705FC36745}"/>
              </a:ext>
            </a:extLst>
          </p:cNvPr>
          <p:cNvGrpSpPr/>
          <p:nvPr/>
        </p:nvGrpSpPr>
        <p:grpSpPr>
          <a:xfrm>
            <a:off x="9373317" y="1819552"/>
            <a:ext cx="2286000" cy="3826475"/>
            <a:chOff x="9373317" y="1711972"/>
            <a:chExt cx="2286000" cy="3826475"/>
          </a:xfrm>
        </p:grpSpPr>
        <p:sp>
          <p:nvSpPr>
            <p:cNvPr id="1037" name="TextBox 1036">
              <a:extLst>
                <a:ext uri="{FF2B5EF4-FFF2-40B4-BE49-F238E27FC236}">
                  <a16:creationId xmlns:a16="http://schemas.microsoft.com/office/drawing/2014/main" id="{E0ADD5B9-78DF-1741-FF2B-D04346951019}"/>
                </a:ext>
              </a:extLst>
            </p:cNvPr>
            <p:cNvSpPr txBox="1"/>
            <p:nvPr/>
          </p:nvSpPr>
          <p:spPr>
            <a:xfrm>
              <a:off x="9742811" y="2336733"/>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Building </a:t>
              </a:r>
            </a:p>
            <a:p>
              <a:pPr algn="ctr"/>
              <a:r>
                <a:rPr lang="en-US">
                  <a:latin typeface="Segoe UI Semilight" panose="020B0402040204020203" pitchFamily="34" charset="0"/>
                  <a:cs typeface="Segoe UI Semilight" panose="020B0402040204020203" pitchFamily="34" charset="0"/>
                </a:rPr>
                <a:t>Capacity</a:t>
              </a:r>
            </a:p>
          </p:txBody>
        </p:sp>
        <p:sp>
          <p:nvSpPr>
            <p:cNvPr id="1049" name="Circle: Hollow 1048">
              <a:extLst>
                <a:ext uri="{FF2B5EF4-FFF2-40B4-BE49-F238E27FC236}">
                  <a16:creationId xmlns:a16="http://schemas.microsoft.com/office/drawing/2014/main" id="{41D53B6F-7F25-CC32-4F51-7DED2BA5D997}"/>
                </a:ext>
              </a:extLst>
            </p:cNvPr>
            <p:cNvSpPr/>
            <p:nvPr/>
          </p:nvSpPr>
          <p:spPr>
            <a:xfrm>
              <a:off x="9766575" y="1711972"/>
              <a:ext cx="1499485" cy="1511364"/>
            </a:xfrm>
            <a:prstGeom prst="donut">
              <a:avLst>
                <a:gd name="adj" fmla="val 9160"/>
              </a:avLst>
            </a:prstGeom>
            <a:solidFill>
              <a:srgbClr val="3789CD"/>
            </a:solidFill>
            <a:ln>
              <a:solidFill>
                <a:srgbClr val="378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50" name="Straight Connector 1049">
              <a:extLst>
                <a:ext uri="{FF2B5EF4-FFF2-40B4-BE49-F238E27FC236}">
                  <a16:creationId xmlns:a16="http://schemas.microsoft.com/office/drawing/2014/main" id="{D2A82B30-A7EC-4B93-7A0E-15E72FF5B3C8}"/>
                </a:ext>
              </a:extLst>
            </p:cNvPr>
            <p:cNvCxnSpPr>
              <a:cxnSpLocks/>
            </p:cNvCxnSpPr>
            <p:nvPr/>
          </p:nvCxnSpPr>
          <p:spPr>
            <a:xfrm>
              <a:off x="10514674" y="3211457"/>
              <a:ext cx="3287" cy="270433"/>
            </a:xfrm>
            <a:prstGeom prst="line">
              <a:avLst/>
            </a:prstGeom>
            <a:ln w="28575">
              <a:solidFill>
                <a:srgbClr val="3789CD"/>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2742B116-427D-06B7-4E55-5AB4018E14DD}"/>
                </a:ext>
              </a:extLst>
            </p:cNvPr>
            <p:cNvSpPr/>
            <p:nvPr/>
          </p:nvSpPr>
          <p:spPr>
            <a:xfrm>
              <a:off x="9373317" y="3479763"/>
              <a:ext cx="2286000" cy="2058684"/>
            </a:xfrm>
            <a:prstGeom prst="rect">
              <a:avLst/>
            </a:prstGeom>
            <a:noFill/>
            <a:ln w="28575">
              <a:solidFill>
                <a:srgbClr val="378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extBox 1051">
              <a:extLst>
                <a:ext uri="{FF2B5EF4-FFF2-40B4-BE49-F238E27FC236}">
                  <a16:creationId xmlns:a16="http://schemas.microsoft.com/office/drawing/2014/main" id="{2718B564-25D0-AA97-B2A6-6C8AE0F1B970}"/>
                </a:ext>
              </a:extLst>
            </p:cNvPr>
            <p:cNvSpPr txBox="1"/>
            <p:nvPr/>
          </p:nvSpPr>
          <p:spPr>
            <a:xfrm>
              <a:off x="9398636" y="3493056"/>
              <a:ext cx="2235362" cy="1015663"/>
            </a:xfrm>
            <a:prstGeom prst="rect">
              <a:avLst/>
            </a:prstGeom>
            <a:noFill/>
          </p:spPr>
          <p:txBody>
            <a:bodyPr wrap="square" rtlCol="0">
              <a:spAutoFit/>
            </a:bodyPr>
            <a:lstStyle/>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Specialized Trainings or Certifications</a:t>
              </a:r>
            </a:p>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Technical Assistance</a:t>
              </a:r>
            </a:p>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Language Training </a:t>
              </a:r>
            </a:p>
          </p:txBody>
        </p:sp>
      </p:grpSp>
      <p:grpSp>
        <p:nvGrpSpPr>
          <p:cNvPr id="1073" name="Group 1072">
            <a:extLst>
              <a:ext uri="{FF2B5EF4-FFF2-40B4-BE49-F238E27FC236}">
                <a16:creationId xmlns:a16="http://schemas.microsoft.com/office/drawing/2014/main" id="{10B35D6A-3B7C-1C25-FFE3-02BFC72FC5B7}"/>
              </a:ext>
            </a:extLst>
          </p:cNvPr>
          <p:cNvGrpSpPr/>
          <p:nvPr/>
        </p:nvGrpSpPr>
        <p:grpSpPr>
          <a:xfrm>
            <a:off x="1027661" y="1819552"/>
            <a:ext cx="2286000" cy="3950909"/>
            <a:chOff x="1027661" y="1711972"/>
            <a:chExt cx="2286000" cy="3950909"/>
          </a:xfrm>
        </p:grpSpPr>
        <p:sp>
          <p:nvSpPr>
            <p:cNvPr id="1054" name="Circle: Hollow 1053">
              <a:extLst>
                <a:ext uri="{FF2B5EF4-FFF2-40B4-BE49-F238E27FC236}">
                  <a16:creationId xmlns:a16="http://schemas.microsoft.com/office/drawing/2014/main" id="{D1D671C1-02B7-63ED-CA90-5D0E1B3996AC}"/>
                </a:ext>
              </a:extLst>
            </p:cNvPr>
            <p:cNvSpPr/>
            <p:nvPr/>
          </p:nvSpPr>
          <p:spPr>
            <a:xfrm>
              <a:off x="1420919" y="1711972"/>
              <a:ext cx="1499485" cy="1499485"/>
            </a:xfrm>
            <a:prstGeom prst="donut">
              <a:avLst>
                <a:gd name="adj" fmla="val 9160"/>
              </a:avLst>
            </a:prstGeom>
            <a:solidFill>
              <a:srgbClr val="235D8D"/>
            </a:solidFill>
            <a:ln>
              <a:solidFill>
                <a:srgbClr val="23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72" name="Group 1071">
              <a:extLst>
                <a:ext uri="{FF2B5EF4-FFF2-40B4-BE49-F238E27FC236}">
                  <a16:creationId xmlns:a16="http://schemas.microsoft.com/office/drawing/2014/main" id="{63D03BBC-2028-FB73-09D6-0B50C8EF782E}"/>
                </a:ext>
              </a:extLst>
            </p:cNvPr>
            <p:cNvGrpSpPr/>
            <p:nvPr/>
          </p:nvGrpSpPr>
          <p:grpSpPr>
            <a:xfrm>
              <a:off x="1027661" y="2289650"/>
              <a:ext cx="2286000" cy="3373231"/>
              <a:chOff x="1027661" y="2289650"/>
              <a:chExt cx="2286000" cy="3373231"/>
            </a:xfrm>
          </p:grpSpPr>
          <p:sp>
            <p:nvSpPr>
              <p:cNvPr id="1034" name="TextBox 1033">
                <a:extLst>
                  <a:ext uri="{FF2B5EF4-FFF2-40B4-BE49-F238E27FC236}">
                    <a16:creationId xmlns:a16="http://schemas.microsoft.com/office/drawing/2014/main" id="{52B4AB26-97EB-A13C-626A-06362E459A8C}"/>
                  </a:ext>
                </a:extLst>
              </p:cNvPr>
              <p:cNvSpPr txBox="1"/>
              <p:nvPr/>
            </p:nvSpPr>
            <p:spPr>
              <a:xfrm>
                <a:off x="1420919" y="2289650"/>
                <a:ext cx="1543725" cy="584775"/>
              </a:xfrm>
              <a:prstGeom prst="rect">
                <a:avLst/>
              </a:prstGeom>
              <a:noFill/>
            </p:spPr>
            <p:txBody>
              <a:bodyPr wrap="square" rtlCol="0">
                <a:spAutoFit/>
              </a:bodyPr>
              <a:lstStyle/>
              <a:p>
                <a:pPr algn="ctr"/>
                <a:r>
                  <a:rPr lang="en-US" sz="1600">
                    <a:latin typeface="Segoe UI Semilight" panose="020B0402040204020203" pitchFamily="34" charset="0"/>
                    <a:cs typeface="Segoe UI Semilight" panose="020B0402040204020203" pitchFamily="34" charset="0"/>
                  </a:rPr>
                  <a:t>Direct </a:t>
                </a:r>
              </a:p>
              <a:p>
                <a:pPr algn="ctr"/>
                <a:r>
                  <a:rPr lang="en-US" sz="1600">
                    <a:latin typeface="Segoe UI Semilight" panose="020B0402040204020203" pitchFamily="34" charset="0"/>
                    <a:cs typeface="Segoe UI Semilight" panose="020B0402040204020203" pitchFamily="34" charset="0"/>
                  </a:rPr>
                  <a:t>Services</a:t>
                </a:r>
              </a:p>
            </p:txBody>
          </p:sp>
          <p:cxnSp>
            <p:nvCxnSpPr>
              <p:cNvPr id="1055" name="Straight Connector 1054">
                <a:extLst>
                  <a:ext uri="{FF2B5EF4-FFF2-40B4-BE49-F238E27FC236}">
                    <a16:creationId xmlns:a16="http://schemas.microsoft.com/office/drawing/2014/main" id="{3CAA051A-E6D3-9B24-B304-A1CB15E9B3BB}"/>
                  </a:ext>
                </a:extLst>
              </p:cNvPr>
              <p:cNvCxnSpPr>
                <a:cxnSpLocks/>
              </p:cNvCxnSpPr>
              <p:nvPr/>
            </p:nvCxnSpPr>
            <p:spPr>
              <a:xfrm>
                <a:off x="2169018" y="3211457"/>
                <a:ext cx="3287" cy="268307"/>
              </a:xfrm>
              <a:prstGeom prst="line">
                <a:avLst/>
              </a:prstGeom>
              <a:ln w="28575">
                <a:solidFill>
                  <a:srgbClr val="235D8D"/>
                </a:solidFill>
              </a:ln>
            </p:spPr>
            <p:style>
              <a:lnRef idx="1">
                <a:schemeClr val="accent1"/>
              </a:lnRef>
              <a:fillRef idx="0">
                <a:schemeClr val="accent1"/>
              </a:fillRef>
              <a:effectRef idx="0">
                <a:schemeClr val="accent1"/>
              </a:effectRef>
              <a:fontRef idx="minor">
                <a:schemeClr val="tx1"/>
              </a:fontRef>
            </p:style>
          </p:cxnSp>
          <p:sp>
            <p:nvSpPr>
              <p:cNvPr id="1056" name="Rectangle 1055">
                <a:extLst>
                  <a:ext uri="{FF2B5EF4-FFF2-40B4-BE49-F238E27FC236}">
                    <a16:creationId xmlns:a16="http://schemas.microsoft.com/office/drawing/2014/main" id="{AA65B575-4BD6-8992-6FB1-7F919C1DB7D3}"/>
                  </a:ext>
                </a:extLst>
              </p:cNvPr>
              <p:cNvSpPr/>
              <p:nvPr/>
            </p:nvSpPr>
            <p:spPr>
              <a:xfrm>
                <a:off x="1027661" y="3479763"/>
                <a:ext cx="2286000" cy="2025295"/>
              </a:xfrm>
              <a:prstGeom prst="rect">
                <a:avLst/>
              </a:prstGeom>
              <a:noFill/>
              <a:ln w="28575">
                <a:solidFill>
                  <a:srgbClr val="23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extBox 1057">
                <a:extLst>
                  <a:ext uri="{FF2B5EF4-FFF2-40B4-BE49-F238E27FC236}">
                    <a16:creationId xmlns:a16="http://schemas.microsoft.com/office/drawing/2014/main" id="{77AB213F-D1C8-B53C-C7A4-A718940D9C91}"/>
                  </a:ext>
                </a:extLst>
              </p:cNvPr>
              <p:cNvSpPr txBox="1"/>
              <p:nvPr/>
            </p:nvSpPr>
            <p:spPr>
              <a:xfrm>
                <a:off x="1052980" y="3493056"/>
                <a:ext cx="2235362" cy="2169825"/>
              </a:xfrm>
              <a:prstGeom prst="rect">
                <a:avLst/>
              </a:prstGeom>
              <a:noFill/>
            </p:spPr>
            <p:txBody>
              <a:bodyPr wrap="square" rtlCol="0">
                <a:spAutoFit/>
              </a:bodyPr>
              <a:lstStyle/>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Direct Costs for Services</a:t>
                </a:r>
              </a:p>
              <a:p>
                <a:pPr marL="285750" indent="-285750">
                  <a:buFont typeface="Wingdings" panose="05000000000000000000" pitchFamily="2" charset="2"/>
                  <a:buChar char="q"/>
                </a:pPr>
                <a:r>
                  <a:rPr lang="en-US" sz="1500">
                    <a:latin typeface="Segoe UI Semilight" panose="020B0402040204020203" pitchFamily="34" charset="0"/>
                    <a:cs typeface="Segoe UI Semilight" panose="020B0402040204020203" pitchFamily="34" charset="0"/>
                  </a:rPr>
                  <a:t>Temporary Services and Treatments (necessary to stabilize a participant’s condition) </a:t>
                </a:r>
              </a:p>
              <a:p>
                <a:pPr marL="285750" indent="-285750">
                  <a:buFont typeface="Wingdings" panose="05000000000000000000" pitchFamily="2" charset="2"/>
                  <a:buChar char="q"/>
                </a:pPr>
                <a:endParaRPr lang="en-US" sz="1500">
                  <a:latin typeface="Segoe UI Semilight" panose="020B0402040204020203" pitchFamily="34" charset="0"/>
                  <a:cs typeface="Segoe UI Semilight" panose="020B0402040204020203" pitchFamily="34" charset="0"/>
                </a:endParaRPr>
              </a:p>
            </p:txBody>
          </p:sp>
        </p:grpSp>
      </p:grpSp>
      <p:pic>
        <p:nvPicPr>
          <p:cNvPr id="1078" name="Graphic 1077" descr="Siren outline">
            <a:extLst>
              <a:ext uri="{FF2B5EF4-FFF2-40B4-BE49-F238E27FC236}">
                <a16:creationId xmlns:a16="http://schemas.microsoft.com/office/drawing/2014/main" id="{88BDFF25-69CD-8035-C03B-93195CE0AC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1796" y="2019584"/>
            <a:ext cx="488562" cy="488562"/>
          </a:xfrm>
          <a:prstGeom prst="rect">
            <a:avLst/>
          </a:prstGeom>
        </p:spPr>
      </p:pic>
      <p:pic>
        <p:nvPicPr>
          <p:cNvPr id="1080" name="Graphic 1079" descr="Handshake outline">
            <a:extLst>
              <a:ext uri="{FF2B5EF4-FFF2-40B4-BE49-F238E27FC236}">
                <a16:creationId xmlns:a16="http://schemas.microsoft.com/office/drawing/2014/main" id="{846BD102-FCC1-B0D2-EC9B-E848F3126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3537" y="2021351"/>
            <a:ext cx="538487" cy="538487"/>
          </a:xfrm>
          <a:prstGeom prst="rect">
            <a:avLst/>
          </a:prstGeom>
        </p:spPr>
      </p:pic>
      <p:pic>
        <p:nvPicPr>
          <p:cNvPr id="7" name="Graphic 6" descr="Open hand outline">
            <a:extLst>
              <a:ext uri="{FF2B5EF4-FFF2-40B4-BE49-F238E27FC236}">
                <a16:creationId xmlns:a16="http://schemas.microsoft.com/office/drawing/2014/main" id="{62A6C8B1-F36A-CC6C-11F3-B19D18F7B2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8876" y="1951825"/>
            <a:ext cx="566429" cy="566429"/>
          </a:xfrm>
          <a:prstGeom prst="rect">
            <a:avLst/>
          </a:prstGeom>
        </p:spPr>
      </p:pic>
      <p:pic>
        <p:nvPicPr>
          <p:cNvPr id="11" name="Graphic 10" descr="Future outline">
            <a:extLst>
              <a:ext uri="{FF2B5EF4-FFF2-40B4-BE49-F238E27FC236}">
                <a16:creationId xmlns:a16="http://schemas.microsoft.com/office/drawing/2014/main" id="{37DD0BC4-EA64-E0EF-DF27-ACC3F69AB6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94274" y="2005042"/>
            <a:ext cx="457200" cy="457200"/>
          </a:xfrm>
          <a:prstGeom prst="rect">
            <a:avLst/>
          </a:prstGeom>
        </p:spPr>
      </p:pic>
      <p:sp>
        <p:nvSpPr>
          <p:cNvPr id="8" name="TextBox 7">
            <a:extLst>
              <a:ext uri="{FF2B5EF4-FFF2-40B4-BE49-F238E27FC236}">
                <a16:creationId xmlns:a16="http://schemas.microsoft.com/office/drawing/2014/main" id="{DE6EA291-7F48-8316-901A-5707B994C808}"/>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46001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42566" y="5973039"/>
            <a:ext cx="807388" cy="707886"/>
            <a:chOff x="11223846" y="5017999"/>
            <a:chExt cx="807388"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23846" y="5017999"/>
              <a:ext cx="807388" cy="707886"/>
            </a:xfrm>
            <a:prstGeom prst="rect">
              <a:avLst/>
            </a:prstGeom>
            <a:noFill/>
          </p:spPr>
          <p:txBody>
            <a:bodyPr wrap="square" rtlCol="0">
              <a:spAutoFit/>
            </a:bodyPr>
            <a:lstStyle/>
            <a:p>
              <a:pPr algn="ctr"/>
              <a:r>
                <a:rPr lang="en-US" sz="4000" b="1">
                  <a:solidFill>
                    <a:schemeClr val="bg1"/>
                  </a:solidFill>
                </a:rPr>
                <a:t>34</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576741" y="201037"/>
            <a:ext cx="9903101" cy="1354217"/>
          </a:xfrm>
          <a:prstGeom prst="rect">
            <a:avLst/>
          </a:prstGeom>
          <a:noFill/>
        </p:spPr>
        <p:txBody>
          <a:bodyPr wrap="square" rtlCol="0">
            <a:spAutoFit/>
          </a:bodyPr>
          <a:lstStyle/>
          <a:p>
            <a:r>
              <a:rPr lang="en-US" sz="4100" b="1" spc="600">
                <a:solidFill>
                  <a:srgbClr val="606060"/>
                </a:solidFill>
              </a:rPr>
              <a:t>Key Recommendations and Intended Impact: </a:t>
            </a:r>
          </a:p>
        </p:txBody>
      </p:sp>
      <p:sp>
        <p:nvSpPr>
          <p:cNvPr id="7" name="TextBox 6">
            <a:extLst>
              <a:ext uri="{FF2B5EF4-FFF2-40B4-BE49-F238E27FC236}">
                <a16:creationId xmlns:a16="http://schemas.microsoft.com/office/drawing/2014/main" id="{D9EBE08B-13EE-1EF7-1EC7-1590235FEFD8}"/>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graphicFrame>
        <p:nvGraphicFramePr>
          <p:cNvPr id="8" name="Table 7">
            <a:extLst>
              <a:ext uri="{FF2B5EF4-FFF2-40B4-BE49-F238E27FC236}">
                <a16:creationId xmlns:a16="http://schemas.microsoft.com/office/drawing/2014/main" id="{89AC130E-8934-5767-FEA7-79D3C2EC0E01}"/>
              </a:ext>
            </a:extLst>
          </p:cNvPr>
          <p:cNvGraphicFramePr>
            <a:graphicFrameLocks noGrp="1"/>
          </p:cNvGraphicFramePr>
          <p:nvPr>
            <p:extLst>
              <p:ext uri="{D42A27DB-BD31-4B8C-83A1-F6EECF244321}">
                <p14:modId xmlns:p14="http://schemas.microsoft.com/office/powerpoint/2010/main" val="247680686"/>
              </p:ext>
            </p:extLst>
          </p:nvPr>
        </p:nvGraphicFramePr>
        <p:xfrm>
          <a:off x="747132" y="1615292"/>
          <a:ext cx="10472358" cy="3190884"/>
        </p:xfrm>
        <a:graphic>
          <a:graphicData uri="http://schemas.openxmlformats.org/drawingml/2006/table">
            <a:tbl>
              <a:tblPr/>
              <a:tblGrid>
                <a:gridCol w="10472358">
                  <a:extLst>
                    <a:ext uri="{9D8B030D-6E8A-4147-A177-3AD203B41FA5}">
                      <a16:colId xmlns:a16="http://schemas.microsoft.com/office/drawing/2014/main" val="2381961963"/>
                    </a:ext>
                  </a:extLst>
                </a:gridCol>
              </a:tblGrid>
              <a:tr h="408216">
                <a:tc>
                  <a:txBody>
                    <a:bodyPr/>
                    <a:lstStyle/>
                    <a:p>
                      <a:pPr algn="ctr" fontAlgn="base"/>
                      <a:r>
                        <a:rPr lang="en-US" sz="2000" b="1" i="0">
                          <a:solidFill>
                            <a:srgbClr val="FFFFFF"/>
                          </a:solidFill>
                          <a:effectLst/>
                          <a:latin typeface="Calibri" panose="020F0502020204030204" pitchFamily="34" charset="0"/>
                        </a:rPr>
                        <a:t>RECOMMENDATIONS</a:t>
                      </a:r>
                      <a:r>
                        <a:rPr lang="en-US" sz="2400" b="1" i="0">
                          <a:solidFill>
                            <a:srgbClr val="FFFFFF"/>
                          </a:solidFill>
                          <a:effectLst/>
                          <a:latin typeface="Calibri" panose="020F0502020204030204" pitchFamily="34" charset="0"/>
                        </a:rPr>
                        <a:t>​</a:t>
                      </a:r>
                      <a:endParaRPr lang="en-US" sz="1600" b="1" i="0">
                        <a:solidFill>
                          <a:srgbClr val="FFFFFF"/>
                        </a:solidFill>
                        <a:effectLst/>
                      </a:endParaRP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3148428748"/>
                  </a:ext>
                </a:extLst>
              </a:tr>
              <a:tr h="548430">
                <a:tc>
                  <a:txBody>
                    <a:bodyPr/>
                    <a:lstStyle/>
                    <a:p>
                      <a:pPr algn="l" fontAlgn="base"/>
                      <a:r>
                        <a:rPr lang="en-US" sz="1700" b="1" i="0">
                          <a:solidFill>
                            <a:srgbClr val="000000"/>
                          </a:solidFill>
                          <a:effectLst/>
                          <a:latin typeface="Calibri" panose="020F0502020204030204" pitchFamily="34" charset="0"/>
                        </a:rPr>
                        <a:t>A:</a:t>
                      </a:r>
                      <a:r>
                        <a:rPr lang="en-US" sz="1700" b="0" i="0">
                          <a:solidFill>
                            <a:srgbClr val="000000"/>
                          </a:solidFill>
                          <a:effectLst/>
                          <a:latin typeface="Calibri" panose="020F0502020204030204" pitchFamily="34" charset="0"/>
                        </a:rPr>
                        <a:t> Leverage workforce development strategies for local providers (i.e., community health workers, peer support professionals, and qualified behavioral health assistants).</a:t>
                      </a:r>
                      <a:endParaRPr lang="en-US" sz="1500" b="0" i="0">
                        <a:solidFill>
                          <a:srgbClr val="000000"/>
                        </a:solidFill>
                        <a:effectLst/>
                      </a:endParaRP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2031444"/>
                  </a:ext>
                </a:extLst>
              </a:tr>
              <a:tr h="603890">
                <a:tc>
                  <a:txBody>
                    <a:bodyPr/>
                    <a:lstStyle/>
                    <a:p>
                      <a:pPr algn="l" fontAlgn="base"/>
                      <a:r>
                        <a:rPr lang="en-US" sz="1700" b="1" i="0">
                          <a:solidFill>
                            <a:srgbClr val="000000"/>
                          </a:solidFill>
                          <a:effectLst/>
                          <a:latin typeface="Calibri" panose="020F0502020204030204" pitchFamily="34" charset="0"/>
                        </a:rPr>
                        <a:t>B: </a:t>
                      </a:r>
                      <a:r>
                        <a:rPr lang="en-US" sz="1700" b="0" i="0">
                          <a:solidFill>
                            <a:srgbClr val="000000"/>
                          </a:solidFill>
                          <a:effectLst/>
                          <a:latin typeface="Calibri" panose="020F0502020204030204" pitchFamily="34" charset="0"/>
                        </a:rPr>
                        <a:t>Improve access to linguistically congruent care (i.e., increase capacity and diversity of bilingual and multilingual workforce, offer translation services, etc.)</a:t>
                      </a:r>
                      <a:endParaRPr lang="en-US" sz="1500" b="0" i="0">
                        <a:solidFill>
                          <a:srgbClr val="000000"/>
                        </a:solidFill>
                        <a:effectLst/>
                      </a:endParaRP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262825548"/>
                  </a:ext>
                </a:extLst>
              </a:tr>
              <a:tr h="548430">
                <a:tc>
                  <a:txBody>
                    <a:bodyPr/>
                    <a:lstStyle/>
                    <a:p>
                      <a:pPr algn="l" fontAlgn="base"/>
                      <a:r>
                        <a:rPr lang="en-US" sz="1700" b="1" i="0">
                          <a:solidFill>
                            <a:srgbClr val="000000"/>
                          </a:solidFill>
                          <a:effectLst/>
                          <a:latin typeface="Calibri" panose="020F0502020204030204" pitchFamily="34" charset="0"/>
                        </a:rPr>
                        <a:t>C: </a:t>
                      </a:r>
                      <a:r>
                        <a:rPr lang="en-US" sz="1700" b="0" i="0">
                          <a:solidFill>
                            <a:srgbClr val="000000"/>
                          </a:solidFill>
                          <a:effectLst/>
                          <a:latin typeface="Calibri" panose="020F0502020204030204" pitchFamily="34" charset="0"/>
                        </a:rPr>
                        <a:t>Improve access to culturally congruent and tailored care (i.e., certifications, organizational trainings, community-based and community-initiated care trainings).</a:t>
                      </a:r>
                      <a:endParaRPr lang="en-US" sz="1500" b="0" i="0">
                        <a:solidFill>
                          <a:srgbClr val="000000"/>
                        </a:solidFill>
                        <a:effectLst/>
                      </a:endParaRP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2492996"/>
                  </a:ext>
                </a:extLst>
              </a:tr>
              <a:tr h="603586">
                <a:tc>
                  <a:txBody>
                    <a:bodyPr/>
                    <a:lstStyle/>
                    <a:p>
                      <a:pPr algn="l" fontAlgn="base"/>
                      <a:r>
                        <a:rPr lang="en-US" sz="1700" b="1" i="0">
                          <a:solidFill>
                            <a:srgbClr val="000000"/>
                          </a:solidFill>
                          <a:effectLst/>
                          <a:latin typeface="Calibri"/>
                        </a:rPr>
                        <a:t>D: </a:t>
                      </a:r>
                      <a:r>
                        <a:rPr lang="en-US" sz="1700" b="0" i="0">
                          <a:solidFill>
                            <a:srgbClr val="000000"/>
                          </a:solidFill>
                          <a:effectLst/>
                          <a:latin typeface="Calibri"/>
                        </a:rPr>
                        <a:t>Improve access to behavioral healthcare in accessible and preferred settings (i.e., co-located services, mobile services, and flexibility in service hours). </a:t>
                      </a:r>
                      <a:endParaRPr lang="en-US" sz="1500" b="0" i="0">
                        <a:solidFill>
                          <a:srgbClr val="000000"/>
                        </a:solidFill>
                        <a:effectLst/>
                      </a:endParaRP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947934228"/>
                  </a:ext>
                </a:extLst>
              </a:tr>
              <a:tr h="347526">
                <a:tc>
                  <a:txBody>
                    <a:bodyPr/>
                    <a:lstStyle/>
                    <a:p>
                      <a:pPr algn="l" fontAlgn="base"/>
                      <a:r>
                        <a:rPr lang="en-US" sz="1700" b="1" i="0">
                          <a:solidFill>
                            <a:srgbClr val="000000"/>
                          </a:solidFill>
                          <a:effectLst/>
                        </a:rPr>
                        <a:t>E: </a:t>
                      </a:r>
                      <a:r>
                        <a:rPr lang="en-US" sz="1700" b="0" i="0">
                          <a:solidFill>
                            <a:srgbClr val="000000"/>
                          </a:solidFill>
                          <a:effectLst/>
                        </a:rPr>
                        <a:t>Improve and increase care coordination and case management among providers, systems, and across jurisdictions. </a:t>
                      </a:r>
                    </a:p>
                  </a:txBody>
                  <a:tcPr marL="77934" marR="77934" marT="38967" marB="38967">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26579709"/>
                  </a:ext>
                </a:extLst>
              </a:tr>
            </a:tbl>
          </a:graphicData>
        </a:graphic>
      </p:graphicFrame>
      <p:sp>
        <p:nvSpPr>
          <p:cNvPr id="11" name="Rectangle 1">
            <a:extLst>
              <a:ext uri="{FF2B5EF4-FFF2-40B4-BE49-F238E27FC236}">
                <a16:creationId xmlns:a16="http://schemas.microsoft.com/office/drawing/2014/main" id="{217BA456-3B2F-2D88-1DD9-A1F51F03BDA7}"/>
              </a:ext>
            </a:extLst>
          </p:cNvPr>
          <p:cNvSpPr>
            <a:spLocks noChangeArrowheads="1"/>
          </p:cNvSpPr>
          <p:nvPr/>
        </p:nvSpPr>
        <p:spPr bwMode="auto">
          <a:xfrm>
            <a:off x="3964507" y="1502460"/>
            <a:ext cx="194710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E1C115FB-250E-423B-4FA6-34EB4F2E939E}"/>
              </a:ext>
            </a:extLst>
          </p:cNvPr>
          <p:cNvSpPr/>
          <p:nvPr/>
        </p:nvSpPr>
        <p:spPr>
          <a:xfrm>
            <a:off x="1712158" y="5139832"/>
            <a:ext cx="8839885" cy="903161"/>
          </a:xfrm>
          <a:prstGeom prst="rect">
            <a:avLst/>
          </a:prstGeom>
          <a:noFill/>
          <a:ln w="28575">
            <a:solidFill>
              <a:srgbClr val="63A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CCD4EF-5B90-031D-CDBC-5F9E417AD002}"/>
              </a:ext>
            </a:extLst>
          </p:cNvPr>
          <p:cNvSpPr txBox="1"/>
          <p:nvPr/>
        </p:nvSpPr>
        <p:spPr>
          <a:xfrm>
            <a:off x="1714794" y="5136177"/>
            <a:ext cx="8556572" cy="861774"/>
          </a:xfrm>
          <a:prstGeom prst="rect">
            <a:avLst/>
          </a:prstGeom>
          <a:noFill/>
        </p:spPr>
        <p:txBody>
          <a:bodyPr wrap="square" lIns="91440" tIns="45720" rIns="91440" bIns="45720" rtlCol="0" anchor="t">
            <a:spAutoFit/>
          </a:bodyPr>
          <a:lstStyle/>
          <a:p>
            <a:r>
              <a:rPr lang="en-US" b="1" dirty="0"/>
              <a:t>Intended Impact: </a:t>
            </a:r>
            <a:r>
              <a:rPr lang="en-US" sz="1600" dirty="0"/>
              <a:t>"T</a:t>
            </a:r>
            <a:r>
              <a:rPr lang="en-US" sz="1600" dirty="0">
                <a:latin typeface="Calibri"/>
                <a:cs typeface="Arial"/>
              </a:rPr>
              <a:t>o create or enhance existing co-responder response teams to support adults, children, and youth experiencing mental health crises in high need community(</a:t>
            </a:r>
            <a:r>
              <a:rPr lang="en-US" sz="1600" dirty="0" err="1">
                <a:latin typeface="Calibri"/>
                <a:cs typeface="Arial"/>
              </a:rPr>
              <a:t>ies</a:t>
            </a:r>
            <a:r>
              <a:rPr lang="en-US" sz="1600" dirty="0">
                <a:latin typeface="Calibri"/>
                <a:cs typeface="Arial"/>
              </a:rPr>
              <a:t>)." Specific impact(s) can be tailored to project based on proposal. </a:t>
            </a:r>
            <a:endParaRPr lang="en-US" sz="1600" b="1" dirty="0">
              <a:latin typeface="Calibri"/>
            </a:endParaRPr>
          </a:p>
        </p:txBody>
      </p:sp>
    </p:spTree>
    <p:extLst>
      <p:ext uri="{BB962C8B-B14F-4D97-AF65-F5344CB8AC3E}">
        <p14:creationId xmlns:p14="http://schemas.microsoft.com/office/powerpoint/2010/main" val="305552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42565" y="5973039"/>
            <a:ext cx="807389" cy="707886"/>
            <a:chOff x="11223845" y="5017999"/>
            <a:chExt cx="807389"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23845" y="5017999"/>
              <a:ext cx="807389" cy="707886"/>
            </a:xfrm>
            <a:prstGeom prst="rect">
              <a:avLst/>
            </a:prstGeom>
            <a:noFill/>
          </p:spPr>
          <p:txBody>
            <a:bodyPr wrap="square" rtlCol="0">
              <a:spAutoFit/>
            </a:bodyPr>
            <a:lstStyle/>
            <a:p>
              <a:pPr algn="ctr"/>
              <a:r>
                <a:rPr lang="en-US" sz="4000" b="1">
                  <a:solidFill>
                    <a:schemeClr val="bg1"/>
                  </a:solidFill>
                </a:rPr>
                <a:t>35</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938181" y="432146"/>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grpSp>
        <p:nvGrpSpPr>
          <p:cNvPr id="8" name="Group 7">
            <a:extLst>
              <a:ext uri="{FF2B5EF4-FFF2-40B4-BE49-F238E27FC236}">
                <a16:creationId xmlns:a16="http://schemas.microsoft.com/office/drawing/2014/main" id="{FBF53F0E-9F52-6C90-5C42-5432497EFE3E}"/>
              </a:ext>
            </a:extLst>
          </p:cNvPr>
          <p:cNvGrpSpPr/>
          <p:nvPr/>
        </p:nvGrpSpPr>
        <p:grpSpPr>
          <a:xfrm>
            <a:off x="195981" y="239090"/>
            <a:ext cx="1543725" cy="1499485"/>
            <a:chOff x="1409555" y="1819552"/>
            <a:chExt cx="1543725" cy="1499485"/>
          </a:xfrm>
        </p:grpSpPr>
        <p:sp>
          <p:nvSpPr>
            <p:cNvPr id="1054" name="Circle: Hollow 1053">
              <a:extLst>
                <a:ext uri="{FF2B5EF4-FFF2-40B4-BE49-F238E27FC236}">
                  <a16:creationId xmlns:a16="http://schemas.microsoft.com/office/drawing/2014/main" id="{D1D671C1-02B7-63ED-CA90-5D0E1B3996AC}"/>
                </a:ext>
              </a:extLst>
            </p:cNvPr>
            <p:cNvSpPr/>
            <p:nvPr/>
          </p:nvSpPr>
          <p:spPr>
            <a:xfrm>
              <a:off x="1420919" y="1819552"/>
              <a:ext cx="1499485" cy="1499485"/>
            </a:xfrm>
            <a:prstGeom prst="donut">
              <a:avLst>
                <a:gd name="adj" fmla="val 9160"/>
              </a:avLst>
            </a:prstGeom>
            <a:solidFill>
              <a:srgbClr val="235D8D"/>
            </a:solidFill>
            <a:ln>
              <a:solidFill>
                <a:srgbClr val="23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4" name="TextBox 1033">
              <a:extLst>
                <a:ext uri="{FF2B5EF4-FFF2-40B4-BE49-F238E27FC236}">
                  <a16:creationId xmlns:a16="http://schemas.microsoft.com/office/drawing/2014/main" id="{52B4AB26-97EB-A13C-626A-06362E459A8C}"/>
                </a:ext>
              </a:extLst>
            </p:cNvPr>
            <p:cNvSpPr txBox="1"/>
            <p:nvPr/>
          </p:nvSpPr>
          <p:spPr>
            <a:xfrm>
              <a:off x="1409555" y="2432871"/>
              <a:ext cx="1543725" cy="584775"/>
            </a:xfrm>
            <a:prstGeom prst="rect">
              <a:avLst/>
            </a:prstGeom>
            <a:noFill/>
          </p:spPr>
          <p:txBody>
            <a:bodyPr wrap="square" rtlCol="0">
              <a:spAutoFit/>
            </a:bodyPr>
            <a:lstStyle/>
            <a:p>
              <a:pPr algn="ctr"/>
              <a:r>
                <a:rPr lang="en-US" sz="1600">
                  <a:latin typeface="Segoe UI Semilight" panose="020B0402040204020203" pitchFamily="34" charset="0"/>
                  <a:cs typeface="Segoe UI Semilight" panose="020B0402040204020203" pitchFamily="34" charset="0"/>
                </a:rPr>
                <a:t>Direct </a:t>
              </a:r>
            </a:p>
            <a:p>
              <a:pPr algn="ctr"/>
              <a:r>
                <a:rPr lang="en-US" sz="1600">
                  <a:latin typeface="Segoe UI Semilight" panose="020B0402040204020203" pitchFamily="34" charset="0"/>
                  <a:cs typeface="Segoe UI Semilight" panose="020B0402040204020203" pitchFamily="34" charset="0"/>
                </a:rPr>
                <a:t>Services</a:t>
              </a:r>
            </a:p>
          </p:txBody>
        </p:sp>
      </p:grpSp>
      <p:sp>
        <p:nvSpPr>
          <p:cNvPr id="13" name="TextBox 12">
            <a:extLst>
              <a:ext uri="{FF2B5EF4-FFF2-40B4-BE49-F238E27FC236}">
                <a16:creationId xmlns:a16="http://schemas.microsoft.com/office/drawing/2014/main" id="{C57CD07B-8775-3DB9-A1F6-C7793608F262}"/>
              </a:ext>
            </a:extLst>
          </p:cNvPr>
          <p:cNvSpPr txBox="1"/>
          <p:nvPr/>
        </p:nvSpPr>
        <p:spPr>
          <a:xfrm>
            <a:off x="1599985" y="1962374"/>
            <a:ext cx="9572707" cy="2554545"/>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ü"/>
            </a:pPr>
            <a:r>
              <a:rPr lang="en-US" sz="2400">
                <a:latin typeface="Segoe UI Semilight"/>
                <a:cs typeface="Segoe UI Semilight"/>
              </a:rPr>
              <a:t>Direct Costs for Services</a:t>
            </a:r>
          </a:p>
          <a:p>
            <a:pPr marL="800100" lvl="1" indent="-342900">
              <a:buFont typeface="Arial" panose="020B0604020202020204" pitchFamily="34" charset="0"/>
              <a:buChar char="•"/>
            </a:pPr>
            <a:r>
              <a:rPr lang="en-US" sz="2200">
                <a:latin typeface="Segoe UI Semilight"/>
                <a:cs typeface="Segoe UI Semilight"/>
              </a:rPr>
              <a:t>Potential to impact Recommendations C, D</a:t>
            </a:r>
          </a:p>
          <a:p>
            <a:pPr marL="342900" indent="-342900">
              <a:buFont typeface="Wingdings" panose="05000000000000000000" pitchFamily="2" charset="2"/>
              <a:buChar char="ü"/>
            </a:pPr>
            <a:r>
              <a:rPr lang="en-US" sz="2400">
                <a:latin typeface="Segoe UI Semilight"/>
                <a:cs typeface="Segoe UI Semilight"/>
              </a:rPr>
              <a:t>Temporary Services and Treatments (necessary to stabilize a participant’s condition) </a:t>
            </a:r>
            <a:endParaRPr lang="en-US" sz="240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2200">
                <a:latin typeface="Segoe UI Semilight"/>
                <a:cs typeface="Segoe UI Semilight"/>
              </a:rPr>
              <a:t>For example, cost of services that may enable an individual to avoid hospitalization or incarceration</a:t>
            </a:r>
          </a:p>
          <a:p>
            <a:pPr marL="800100" lvl="1" indent="-342900">
              <a:buFont typeface="Arial" panose="020B0604020202020204" pitchFamily="34" charset="0"/>
              <a:buChar char="•"/>
            </a:pPr>
            <a:r>
              <a:rPr lang="en-US" sz="2200">
                <a:latin typeface="Segoe UI Semilight"/>
                <a:cs typeface="Segoe UI Semilight"/>
              </a:rPr>
              <a:t>Potential to impact Recommendation D</a:t>
            </a:r>
          </a:p>
        </p:txBody>
      </p:sp>
      <p:sp>
        <p:nvSpPr>
          <p:cNvPr id="17" name="TextBox 16">
            <a:extLst>
              <a:ext uri="{FF2B5EF4-FFF2-40B4-BE49-F238E27FC236}">
                <a16:creationId xmlns:a16="http://schemas.microsoft.com/office/drawing/2014/main" id="{E0679A5A-C4F0-916A-EC5B-B44DF1E09185}"/>
              </a:ext>
            </a:extLst>
          </p:cNvPr>
          <p:cNvSpPr txBox="1"/>
          <p:nvPr/>
        </p:nvSpPr>
        <p:spPr>
          <a:xfrm>
            <a:off x="1971312" y="1144797"/>
            <a:ext cx="4593517"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Direct Services</a:t>
            </a:r>
          </a:p>
        </p:txBody>
      </p:sp>
      <p:sp>
        <p:nvSpPr>
          <p:cNvPr id="7" name="TextBox 6">
            <a:extLst>
              <a:ext uri="{FF2B5EF4-FFF2-40B4-BE49-F238E27FC236}">
                <a16:creationId xmlns:a16="http://schemas.microsoft.com/office/drawing/2014/main" id="{16125623-5A77-C934-0B0B-B8F0300C33DB}"/>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11" name="Graphic 10" descr="Handshake outline">
            <a:extLst>
              <a:ext uri="{FF2B5EF4-FFF2-40B4-BE49-F238E27FC236}">
                <a16:creationId xmlns:a16="http://schemas.microsoft.com/office/drawing/2014/main" id="{D005BAD3-F28B-48D4-D4BD-6249ECA34E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601" y="427908"/>
            <a:ext cx="538487" cy="538487"/>
          </a:xfrm>
          <a:prstGeom prst="rect">
            <a:avLst/>
          </a:prstGeom>
        </p:spPr>
      </p:pic>
    </p:spTree>
    <p:extLst>
      <p:ext uri="{BB962C8B-B14F-4D97-AF65-F5344CB8AC3E}">
        <p14:creationId xmlns:p14="http://schemas.microsoft.com/office/powerpoint/2010/main" val="47548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15671" y="5973039"/>
            <a:ext cx="906001" cy="707886"/>
            <a:chOff x="11196951" y="5017999"/>
            <a:chExt cx="906001"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196951" y="5017999"/>
              <a:ext cx="906001" cy="707886"/>
            </a:xfrm>
            <a:prstGeom prst="rect">
              <a:avLst/>
            </a:prstGeom>
            <a:noFill/>
          </p:spPr>
          <p:txBody>
            <a:bodyPr wrap="square" rtlCol="0">
              <a:spAutoFit/>
            </a:bodyPr>
            <a:lstStyle/>
            <a:p>
              <a:pPr algn="ctr"/>
              <a:r>
                <a:rPr lang="en-US" sz="4000" b="1">
                  <a:solidFill>
                    <a:schemeClr val="bg1"/>
                  </a:solidFill>
                </a:rPr>
                <a:t>36</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993944" y="523131"/>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sp>
        <p:nvSpPr>
          <p:cNvPr id="28" name="TextBox 27">
            <a:extLst>
              <a:ext uri="{FF2B5EF4-FFF2-40B4-BE49-F238E27FC236}">
                <a16:creationId xmlns:a16="http://schemas.microsoft.com/office/drawing/2014/main" id="{442B76A8-0D14-9501-398A-7DC253FD258C}"/>
              </a:ext>
            </a:extLst>
          </p:cNvPr>
          <p:cNvSpPr txBox="1"/>
          <p:nvPr/>
        </p:nvSpPr>
        <p:spPr>
          <a:xfrm>
            <a:off x="2016064" y="1154838"/>
            <a:ext cx="6362126"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Program Supports: Staff Supports</a:t>
            </a:r>
          </a:p>
        </p:txBody>
      </p:sp>
      <p:grpSp>
        <p:nvGrpSpPr>
          <p:cNvPr id="13" name="Group 12">
            <a:extLst>
              <a:ext uri="{FF2B5EF4-FFF2-40B4-BE49-F238E27FC236}">
                <a16:creationId xmlns:a16="http://schemas.microsoft.com/office/drawing/2014/main" id="{441D8E89-AF5C-E3F2-4254-5195D64F8B61}"/>
              </a:ext>
            </a:extLst>
          </p:cNvPr>
          <p:cNvGrpSpPr/>
          <p:nvPr/>
        </p:nvGrpSpPr>
        <p:grpSpPr>
          <a:xfrm>
            <a:off x="294955" y="239090"/>
            <a:ext cx="1543725" cy="1518221"/>
            <a:chOff x="4620125" y="1819552"/>
            <a:chExt cx="1543725" cy="1518221"/>
          </a:xfrm>
        </p:grpSpPr>
        <p:sp>
          <p:nvSpPr>
            <p:cNvPr id="14" name="Circle: Hollow 13">
              <a:extLst>
                <a:ext uri="{FF2B5EF4-FFF2-40B4-BE49-F238E27FC236}">
                  <a16:creationId xmlns:a16="http://schemas.microsoft.com/office/drawing/2014/main" id="{F63F75B1-783A-8E30-93BA-07AB1E4F1C9D}"/>
                </a:ext>
              </a:extLst>
            </p:cNvPr>
            <p:cNvSpPr/>
            <p:nvPr/>
          </p:nvSpPr>
          <p:spPr>
            <a:xfrm>
              <a:off x="4642245" y="1819552"/>
              <a:ext cx="1499485" cy="1518221"/>
            </a:xfrm>
            <a:prstGeom prst="donut">
              <a:avLst>
                <a:gd name="adj" fmla="val 9160"/>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5" name="TextBox 1034">
              <a:extLst>
                <a:ext uri="{FF2B5EF4-FFF2-40B4-BE49-F238E27FC236}">
                  <a16:creationId xmlns:a16="http://schemas.microsoft.com/office/drawing/2014/main" id="{FF82FE20-FF20-D03F-CEA2-1AACCE4850DF}"/>
                </a:ext>
              </a:extLst>
            </p:cNvPr>
            <p:cNvSpPr txBox="1"/>
            <p:nvPr/>
          </p:nvSpPr>
          <p:spPr>
            <a:xfrm>
              <a:off x="4620125" y="2418523"/>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Staff</a:t>
              </a:r>
            </a:p>
            <a:p>
              <a:pPr algn="ctr"/>
              <a:r>
                <a:rPr lang="en-US">
                  <a:latin typeface="Segoe UI Semilight" panose="020B0402040204020203" pitchFamily="34" charset="0"/>
                  <a:cs typeface="Segoe UI Semilight" panose="020B0402040204020203" pitchFamily="34" charset="0"/>
                </a:rPr>
                <a:t>Supports</a:t>
              </a:r>
            </a:p>
          </p:txBody>
        </p:sp>
      </p:grpSp>
      <p:sp>
        <p:nvSpPr>
          <p:cNvPr id="16" name="TextBox 15">
            <a:extLst>
              <a:ext uri="{FF2B5EF4-FFF2-40B4-BE49-F238E27FC236}">
                <a16:creationId xmlns:a16="http://schemas.microsoft.com/office/drawing/2014/main" id="{FD0F3BAD-81F3-1F82-1041-6EE0DA7EDAFA}"/>
              </a:ext>
            </a:extLst>
          </p:cNvPr>
          <p:cNvSpPr txBox="1"/>
          <p:nvPr/>
        </p:nvSpPr>
        <p:spPr>
          <a:xfrm>
            <a:off x="1639957" y="1757171"/>
            <a:ext cx="10068449" cy="4062651"/>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ü"/>
            </a:pPr>
            <a:r>
              <a:rPr lang="en-US" sz="2200">
                <a:latin typeface="Segoe UI Semilight"/>
                <a:cs typeface="Segoe UI Semilight"/>
              </a:rPr>
              <a:t>Program Personnel and Related Staff Supports</a:t>
            </a:r>
          </a:p>
          <a:p>
            <a:pPr marL="800100" lvl="1" indent="-342900">
              <a:buFont typeface="Arial" panose="020B0604020202020204" pitchFamily="34" charset="0"/>
              <a:buChar char="•"/>
            </a:pPr>
            <a:r>
              <a:rPr lang="en-US" sz="1900">
                <a:latin typeface="Segoe UI Semilight"/>
                <a:cs typeface="Segoe UI Semilight"/>
              </a:rPr>
              <a:t>Including, but not limited to, hiring co-responders, case managers, and navigators, as well as staff supports including case management, overtime costs for additional hours worked (e.g., attending community of practice meetings or trainings, expanding coverage hours, etc.). </a:t>
            </a:r>
            <a:endParaRPr lang="en-US" sz="190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1900">
                <a:latin typeface="Segoe UI Semilight"/>
                <a:cs typeface="Segoe UI Semilight"/>
              </a:rPr>
              <a:t>Potential to impact Recommendations A, B, C, D, E</a:t>
            </a:r>
          </a:p>
          <a:p>
            <a:pPr marL="342900" indent="-342900">
              <a:buFont typeface="Wingdings" panose="05000000000000000000" pitchFamily="2" charset="2"/>
              <a:buChar char="ü"/>
            </a:pPr>
            <a:r>
              <a:rPr lang="en-US" sz="2200">
                <a:latin typeface="Segoe UI Semilight"/>
                <a:cs typeface="Segoe UI Semilight"/>
              </a:rPr>
              <a:t>Community Engagement and Outreach Efforts</a:t>
            </a:r>
          </a:p>
          <a:p>
            <a:pPr marL="800100" lvl="1" indent="-342900">
              <a:buFont typeface="Arial" panose="020B0604020202020204" pitchFamily="34" charset="0"/>
              <a:buChar char="•"/>
            </a:pPr>
            <a:r>
              <a:rPr lang="en-US" sz="1900">
                <a:latin typeface="Segoe UI Semilight"/>
                <a:cs typeface="Segoe UI Semilight"/>
              </a:rPr>
              <a:t>Costs supporting community engagement, education, and outreach in support of the County’s goals of expanding program utilization // Potential to impact Recommendations B, C, D, E</a:t>
            </a:r>
          </a:p>
          <a:p>
            <a:pPr marL="800100" lvl="1" indent="-342900">
              <a:buFont typeface="Wingdings" panose="05000000000000000000" pitchFamily="2" charset="2"/>
              <a:buChar char="ü"/>
            </a:pPr>
            <a:endParaRPr lang="en-US" sz="200">
              <a:latin typeface="Segoe UI Semilight" panose="020B0402040204020203" pitchFamily="34" charset="0"/>
              <a:cs typeface="Segoe UI Semilight" panose="020B0402040204020203" pitchFamily="34" charset="0"/>
            </a:endParaRPr>
          </a:p>
          <a:p>
            <a:pPr marL="342900" indent="-342900">
              <a:buFont typeface="Wingdings" panose="05000000000000000000" pitchFamily="2" charset="2"/>
              <a:buChar char="ü"/>
            </a:pPr>
            <a:r>
              <a:rPr lang="en-US" sz="2200">
                <a:latin typeface="Segoe UI Semilight"/>
                <a:cs typeface="Segoe UI Semilight"/>
              </a:rPr>
              <a:t>Paid Internships, Pre-Licensure Stipends, and Staff Incentives</a:t>
            </a:r>
          </a:p>
          <a:p>
            <a:pPr marL="800100" lvl="1" indent="-342900">
              <a:buFont typeface="Arial" panose="020B0604020202020204" pitchFamily="34" charset="0"/>
              <a:buChar char="•"/>
            </a:pPr>
            <a:r>
              <a:rPr lang="en-US" sz="1900">
                <a:latin typeface="Segoe UI Semilight"/>
                <a:cs typeface="Segoe UI Semilight"/>
              </a:rPr>
              <a:t>These supports increase capacity and reach of co-response efforts, a key goal of this funding // Potential to impact Recommendation A</a:t>
            </a:r>
          </a:p>
        </p:txBody>
      </p:sp>
      <p:sp>
        <p:nvSpPr>
          <p:cNvPr id="7" name="TextBox 6">
            <a:extLst>
              <a:ext uri="{FF2B5EF4-FFF2-40B4-BE49-F238E27FC236}">
                <a16:creationId xmlns:a16="http://schemas.microsoft.com/office/drawing/2014/main" id="{0BE80978-8904-2EB9-74DC-53F166E9B951}"/>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8" name="Graphic 7" descr="Open hand outline">
            <a:extLst>
              <a:ext uri="{FF2B5EF4-FFF2-40B4-BE49-F238E27FC236}">
                <a16:creationId xmlns:a16="http://schemas.microsoft.com/office/drawing/2014/main" id="{88417145-BD6C-CBC6-F382-8375CC0899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826" y="398510"/>
            <a:ext cx="566429" cy="566429"/>
          </a:xfrm>
          <a:prstGeom prst="rect">
            <a:avLst/>
          </a:prstGeom>
        </p:spPr>
      </p:pic>
    </p:spTree>
    <p:extLst>
      <p:ext uri="{BB962C8B-B14F-4D97-AF65-F5344CB8AC3E}">
        <p14:creationId xmlns:p14="http://schemas.microsoft.com/office/powerpoint/2010/main" val="137704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56012" y="5973039"/>
            <a:ext cx="807389" cy="707886"/>
            <a:chOff x="11237292" y="5017999"/>
            <a:chExt cx="807389"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37292" y="5017999"/>
              <a:ext cx="807389" cy="707886"/>
            </a:xfrm>
            <a:prstGeom prst="rect">
              <a:avLst/>
            </a:prstGeom>
            <a:noFill/>
          </p:spPr>
          <p:txBody>
            <a:bodyPr wrap="square" rtlCol="0">
              <a:spAutoFit/>
            </a:bodyPr>
            <a:lstStyle/>
            <a:p>
              <a:pPr algn="ctr"/>
              <a:r>
                <a:rPr lang="en-US" sz="4000" b="1">
                  <a:solidFill>
                    <a:schemeClr val="bg1"/>
                  </a:solidFill>
                </a:rPr>
                <a:t>37</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993944" y="523131"/>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sp>
        <p:nvSpPr>
          <p:cNvPr id="28" name="TextBox 27">
            <a:extLst>
              <a:ext uri="{FF2B5EF4-FFF2-40B4-BE49-F238E27FC236}">
                <a16:creationId xmlns:a16="http://schemas.microsoft.com/office/drawing/2014/main" id="{442B76A8-0D14-9501-398A-7DC253FD258C}"/>
              </a:ext>
            </a:extLst>
          </p:cNvPr>
          <p:cNvSpPr txBox="1"/>
          <p:nvPr/>
        </p:nvSpPr>
        <p:spPr>
          <a:xfrm>
            <a:off x="1971825" y="1194693"/>
            <a:ext cx="5730650"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Program Supports: Program Costs</a:t>
            </a:r>
          </a:p>
        </p:txBody>
      </p:sp>
      <p:grpSp>
        <p:nvGrpSpPr>
          <p:cNvPr id="1075" name="Group 1074">
            <a:extLst>
              <a:ext uri="{FF2B5EF4-FFF2-40B4-BE49-F238E27FC236}">
                <a16:creationId xmlns:a16="http://schemas.microsoft.com/office/drawing/2014/main" id="{1669814C-7AA0-7FC2-5CF9-C72557B9A93C}"/>
              </a:ext>
            </a:extLst>
          </p:cNvPr>
          <p:cNvGrpSpPr/>
          <p:nvPr/>
        </p:nvGrpSpPr>
        <p:grpSpPr>
          <a:xfrm>
            <a:off x="294955" y="316317"/>
            <a:ext cx="1543725" cy="1511363"/>
            <a:chOff x="7167986" y="1711972"/>
            <a:chExt cx="1543725" cy="1511363"/>
          </a:xfrm>
        </p:grpSpPr>
        <p:sp>
          <p:nvSpPr>
            <p:cNvPr id="1036" name="TextBox 1035">
              <a:extLst>
                <a:ext uri="{FF2B5EF4-FFF2-40B4-BE49-F238E27FC236}">
                  <a16:creationId xmlns:a16="http://schemas.microsoft.com/office/drawing/2014/main" id="{39EF14AF-6D6B-E10A-4E9D-100CB5AE4841}"/>
                </a:ext>
              </a:extLst>
            </p:cNvPr>
            <p:cNvSpPr txBox="1"/>
            <p:nvPr/>
          </p:nvSpPr>
          <p:spPr>
            <a:xfrm>
              <a:off x="7167986" y="2312420"/>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Program</a:t>
              </a:r>
            </a:p>
            <a:p>
              <a:pPr algn="ctr"/>
              <a:r>
                <a:rPr lang="en-US">
                  <a:latin typeface="Segoe UI Semilight" panose="020B0402040204020203" pitchFamily="34" charset="0"/>
                  <a:cs typeface="Segoe UI Semilight" panose="020B0402040204020203" pitchFamily="34" charset="0"/>
                </a:rPr>
                <a:t>Costs</a:t>
              </a:r>
            </a:p>
          </p:txBody>
        </p:sp>
        <p:sp>
          <p:nvSpPr>
            <p:cNvPr id="1043" name="Circle: Hollow 1042">
              <a:extLst>
                <a:ext uri="{FF2B5EF4-FFF2-40B4-BE49-F238E27FC236}">
                  <a16:creationId xmlns:a16="http://schemas.microsoft.com/office/drawing/2014/main" id="{EF9125B2-0E4C-FE67-F86C-9FE44F632902}"/>
                </a:ext>
              </a:extLst>
            </p:cNvPr>
            <p:cNvSpPr/>
            <p:nvPr/>
          </p:nvSpPr>
          <p:spPr>
            <a:xfrm>
              <a:off x="7190107" y="1711972"/>
              <a:ext cx="1499485" cy="1511363"/>
            </a:xfrm>
            <a:prstGeom prst="donut">
              <a:avLst>
                <a:gd name="adj" fmla="val 9160"/>
              </a:avLst>
            </a:prstGeom>
            <a:solidFill>
              <a:srgbClr val="63A2D8"/>
            </a:solidFill>
            <a:ln>
              <a:solidFill>
                <a:srgbClr val="63A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DA1F3DB6-AD6F-8733-8BC2-A8E916BD2D95}"/>
              </a:ext>
            </a:extLst>
          </p:cNvPr>
          <p:cNvSpPr txBox="1"/>
          <p:nvPr/>
        </p:nvSpPr>
        <p:spPr>
          <a:xfrm>
            <a:off x="1639957" y="1826560"/>
            <a:ext cx="10201325" cy="3785652"/>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ü"/>
            </a:pPr>
            <a:r>
              <a:rPr lang="en-US" sz="2400" dirty="0">
                <a:latin typeface="Segoe UI Semilight"/>
                <a:cs typeface="Segoe UI Semilight"/>
              </a:rPr>
              <a:t>Data Collection</a:t>
            </a:r>
          </a:p>
          <a:p>
            <a:pPr marL="800100" lvl="1" indent="-342900">
              <a:buFont typeface="Arial" panose="020B0604020202020204" pitchFamily="34" charset="0"/>
              <a:buChar char="•"/>
            </a:pPr>
            <a:r>
              <a:rPr lang="en-US" sz="2100" dirty="0">
                <a:latin typeface="Segoe UI Semilight"/>
                <a:cs typeface="Segoe UI Semilight"/>
              </a:rPr>
              <a:t>Can support the cost of data collection tools and/or staff time to support data collection and aggregation efforts. </a:t>
            </a:r>
            <a:endParaRPr lang="en-US" sz="2100" dirty="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2100" dirty="0">
                <a:latin typeface="Segoe UI Semilight"/>
                <a:cs typeface="Segoe UI Semilight"/>
              </a:rPr>
              <a:t>This aligns with County goals of evaluating programmatic impact and creating a case for sustainability // Potential to impact Recommendations A, B, C, D, E </a:t>
            </a:r>
            <a:endParaRPr lang="en-US" sz="2100" dirty="0">
              <a:latin typeface="Segoe UI Semilight" panose="020B0402040204020203" pitchFamily="34" charset="0"/>
              <a:cs typeface="Segoe UI Semilight" panose="020B0402040204020203" pitchFamily="34" charset="0"/>
            </a:endParaRPr>
          </a:p>
          <a:p>
            <a:pPr marL="342900" indent="-342900">
              <a:buFont typeface="Wingdings" panose="05000000000000000000" pitchFamily="2" charset="2"/>
              <a:buChar char="ü"/>
            </a:pPr>
            <a:r>
              <a:rPr lang="en-US" sz="2400" dirty="0">
                <a:latin typeface="Segoe UI Semilight"/>
                <a:cs typeface="Segoe UI Semilight"/>
              </a:rPr>
              <a:t>Start Up Costs (for new programs)</a:t>
            </a:r>
          </a:p>
          <a:p>
            <a:pPr marL="800100" lvl="1" indent="-342900">
              <a:buFont typeface="Arial" panose="020B0604020202020204" pitchFamily="34" charset="0"/>
              <a:buChar char="•"/>
            </a:pPr>
            <a:r>
              <a:rPr lang="en-US" sz="2100" dirty="0">
                <a:latin typeface="Segoe UI Semilight"/>
                <a:cs typeface="Segoe UI Semilight"/>
              </a:rPr>
              <a:t>Potential to impact Recommendations A, B, C, D, E</a:t>
            </a:r>
          </a:p>
          <a:p>
            <a:pPr marL="342900" indent="-342900">
              <a:buFont typeface="Wingdings" panose="05000000000000000000" pitchFamily="2" charset="2"/>
              <a:buChar char="ü"/>
            </a:pPr>
            <a:r>
              <a:rPr lang="en-US" sz="2400" dirty="0">
                <a:latin typeface="Segoe UI Semilight"/>
                <a:cs typeface="Segoe UI Semilight"/>
              </a:rPr>
              <a:t>Program Supports (e.g., unmarked transport vehicles)</a:t>
            </a:r>
          </a:p>
          <a:p>
            <a:pPr marL="800100" lvl="1" indent="-342900">
              <a:buFont typeface="Arial" panose="020B0604020202020204" pitchFamily="34" charset="0"/>
              <a:buChar char="•"/>
            </a:pPr>
            <a:r>
              <a:rPr lang="en-US" sz="2100" dirty="0">
                <a:latin typeface="Segoe UI Semilight"/>
                <a:cs typeface="Segoe UI Semilight"/>
              </a:rPr>
              <a:t>Purchase of items intended to increase the capability of programs to provide trauma informed, culturally congruent, and/or linguistically congruent services</a:t>
            </a:r>
          </a:p>
          <a:p>
            <a:pPr marL="800100" lvl="1" indent="-342900">
              <a:buFont typeface="Arial" panose="020B0604020202020204" pitchFamily="34" charset="0"/>
              <a:buChar char="•"/>
            </a:pPr>
            <a:r>
              <a:rPr lang="en-US" sz="2100" dirty="0">
                <a:latin typeface="Segoe UI Semilight"/>
                <a:cs typeface="Segoe UI Semilight"/>
              </a:rPr>
              <a:t>Potential to impact  Recommendations C, D</a:t>
            </a:r>
          </a:p>
        </p:txBody>
      </p:sp>
      <p:sp>
        <p:nvSpPr>
          <p:cNvPr id="11" name="TextBox 10">
            <a:extLst>
              <a:ext uri="{FF2B5EF4-FFF2-40B4-BE49-F238E27FC236}">
                <a16:creationId xmlns:a16="http://schemas.microsoft.com/office/drawing/2014/main" id="{27CA2672-93D9-8A3A-D3B9-5CA99466CE07}"/>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12" name="Graphic 11" descr="Siren outline">
            <a:extLst>
              <a:ext uri="{FF2B5EF4-FFF2-40B4-BE49-F238E27FC236}">
                <a16:creationId xmlns:a16="http://schemas.microsoft.com/office/drawing/2014/main" id="{B3CD4D1B-DF5B-72C5-73E9-5740BAA2C4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536" y="485979"/>
            <a:ext cx="488562" cy="488562"/>
          </a:xfrm>
          <a:prstGeom prst="rect">
            <a:avLst/>
          </a:prstGeom>
        </p:spPr>
      </p:pic>
    </p:spTree>
    <p:extLst>
      <p:ext uri="{BB962C8B-B14F-4D97-AF65-F5344CB8AC3E}">
        <p14:creationId xmlns:p14="http://schemas.microsoft.com/office/powerpoint/2010/main" val="1139406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56013" y="5973039"/>
            <a:ext cx="807388" cy="707886"/>
            <a:chOff x="11237293" y="5017999"/>
            <a:chExt cx="807388"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37293" y="5017999"/>
              <a:ext cx="807388" cy="707886"/>
            </a:xfrm>
            <a:prstGeom prst="rect">
              <a:avLst/>
            </a:prstGeom>
            <a:noFill/>
          </p:spPr>
          <p:txBody>
            <a:bodyPr wrap="square" rtlCol="0">
              <a:spAutoFit/>
            </a:bodyPr>
            <a:lstStyle/>
            <a:p>
              <a:pPr algn="ctr"/>
              <a:r>
                <a:rPr lang="en-US" sz="4000" b="1">
                  <a:solidFill>
                    <a:schemeClr val="bg1"/>
                  </a:solidFill>
                </a:rPr>
                <a:t>38</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1993944" y="523131"/>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sp>
        <p:nvSpPr>
          <p:cNvPr id="28" name="TextBox 27">
            <a:extLst>
              <a:ext uri="{FF2B5EF4-FFF2-40B4-BE49-F238E27FC236}">
                <a16:creationId xmlns:a16="http://schemas.microsoft.com/office/drawing/2014/main" id="{442B76A8-0D14-9501-398A-7DC253FD258C}"/>
              </a:ext>
            </a:extLst>
          </p:cNvPr>
          <p:cNvSpPr txBox="1"/>
          <p:nvPr/>
        </p:nvSpPr>
        <p:spPr>
          <a:xfrm>
            <a:off x="1973468" y="1189576"/>
            <a:ext cx="5965676"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Program Supports: Building Capacity </a:t>
            </a:r>
          </a:p>
        </p:txBody>
      </p:sp>
      <p:grpSp>
        <p:nvGrpSpPr>
          <p:cNvPr id="1076" name="Group 1075">
            <a:extLst>
              <a:ext uri="{FF2B5EF4-FFF2-40B4-BE49-F238E27FC236}">
                <a16:creationId xmlns:a16="http://schemas.microsoft.com/office/drawing/2014/main" id="{CEA833E1-D22B-E96A-CB5C-BA705FC36745}"/>
              </a:ext>
            </a:extLst>
          </p:cNvPr>
          <p:cNvGrpSpPr/>
          <p:nvPr/>
        </p:nvGrpSpPr>
        <p:grpSpPr>
          <a:xfrm>
            <a:off x="353947" y="239090"/>
            <a:ext cx="1543725" cy="1511364"/>
            <a:chOff x="9742811" y="1711972"/>
            <a:chExt cx="1543725" cy="1511364"/>
          </a:xfrm>
        </p:grpSpPr>
        <p:sp>
          <p:nvSpPr>
            <p:cNvPr id="1037" name="TextBox 1036">
              <a:extLst>
                <a:ext uri="{FF2B5EF4-FFF2-40B4-BE49-F238E27FC236}">
                  <a16:creationId xmlns:a16="http://schemas.microsoft.com/office/drawing/2014/main" id="{E0ADD5B9-78DF-1741-FF2B-D04346951019}"/>
                </a:ext>
              </a:extLst>
            </p:cNvPr>
            <p:cNvSpPr txBox="1"/>
            <p:nvPr/>
          </p:nvSpPr>
          <p:spPr>
            <a:xfrm>
              <a:off x="9742811" y="2336733"/>
              <a:ext cx="1543725" cy="646331"/>
            </a:xfrm>
            <a:prstGeom prst="rect">
              <a:avLst/>
            </a:prstGeom>
            <a:noFill/>
          </p:spPr>
          <p:txBody>
            <a:bodyPr wrap="square" rtlCol="0">
              <a:spAutoFit/>
            </a:bodyPr>
            <a:lstStyle/>
            <a:p>
              <a:pPr algn="ctr"/>
              <a:r>
                <a:rPr lang="en-US">
                  <a:latin typeface="Segoe UI Semilight" panose="020B0402040204020203" pitchFamily="34" charset="0"/>
                  <a:cs typeface="Segoe UI Semilight" panose="020B0402040204020203" pitchFamily="34" charset="0"/>
                </a:rPr>
                <a:t>Building</a:t>
              </a:r>
            </a:p>
            <a:p>
              <a:pPr algn="ctr"/>
              <a:r>
                <a:rPr lang="en-US">
                  <a:latin typeface="Segoe UI Semilight" panose="020B0402040204020203" pitchFamily="34" charset="0"/>
                  <a:cs typeface="Segoe UI Semilight" panose="020B0402040204020203" pitchFamily="34" charset="0"/>
                </a:rPr>
                <a:t>Capacity</a:t>
              </a:r>
            </a:p>
          </p:txBody>
        </p:sp>
        <p:sp>
          <p:nvSpPr>
            <p:cNvPr id="1049" name="Circle: Hollow 1048">
              <a:extLst>
                <a:ext uri="{FF2B5EF4-FFF2-40B4-BE49-F238E27FC236}">
                  <a16:creationId xmlns:a16="http://schemas.microsoft.com/office/drawing/2014/main" id="{41D53B6F-7F25-CC32-4F51-7DED2BA5D997}"/>
                </a:ext>
              </a:extLst>
            </p:cNvPr>
            <p:cNvSpPr/>
            <p:nvPr/>
          </p:nvSpPr>
          <p:spPr>
            <a:xfrm>
              <a:off x="9766575" y="1711972"/>
              <a:ext cx="1499485" cy="1511364"/>
            </a:xfrm>
            <a:prstGeom prst="donut">
              <a:avLst>
                <a:gd name="adj" fmla="val 9160"/>
              </a:avLst>
            </a:prstGeom>
            <a:solidFill>
              <a:srgbClr val="3789CD"/>
            </a:solidFill>
            <a:ln>
              <a:solidFill>
                <a:srgbClr val="378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28DDB5E9-FBD1-90FB-022D-A9940D91943B}"/>
              </a:ext>
            </a:extLst>
          </p:cNvPr>
          <p:cNvSpPr txBox="1"/>
          <p:nvPr/>
        </p:nvSpPr>
        <p:spPr>
          <a:xfrm>
            <a:off x="1639957" y="2118943"/>
            <a:ext cx="9744655" cy="3231654"/>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ü"/>
            </a:pPr>
            <a:r>
              <a:rPr lang="en-US" sz="2400">
                <a:latin typeface="Segoe UI Semilight"/>
                <a:cs typeface="Segoe UI Semilight"/>
              </a:rPr>
              <a:t>Specialized Trainings or Certifications</a:t>
            </a:r>
          </a:p>
          <a:p>
            <a:pPr marL="800100" lvl="1" indent="-342900">
              <a:buFont typeface="Arial" panose="020B0604020202020204" pitchFamily="34" charset="0"/>
              <a:buChar char="•"/>
            </a:pPr>
            <a:r>
              <a:rPr lang="en-US" sz="2200">
                <a:latin typeface="Segoe UI Semilight"/>
                <a:cs typeface="Segoe UI Semilight"/>
              </a:rPr>
              <a:t>Potential to impact Recommendations A, B, C</a:t>
            </a:r>
          </a:p>
          <a:p>
            <a:pPr marL="342900" indent="-342900">
              <a:buFont typeface="Wingdings" panose="05000000000000000000" pitchFamily="2" charset="2"/>
              <a:buChar char="ü"/>
            </a:pPr>
            <a:r>
              <a:rPr lang="en-US" sz="2400">
                <a:latin typeface="Segoe UI Semilight"/>
                <a:cs typeface="Segoe UI Semilight"/>
              </a:rPr>
              <a:t>Technical Assistance</a:t>
            </a:r>
          </a:p>
          <a:p>
            <a:pPr marL="800100" lvl="1" indent="-342900">
              <a:buFont typeface="Arial" panose="020B0604020202020204" pitchFamily="34" charset="0"/>
              <a:buChar char="•"/>
            </a:pPr>
            <a:r>
              <a:rPr lang="en-US" sz="2200">
                <a:latin typeface="Segoe UI Semilight"/>
                <a:cs typeface="Segoe UI Semilight"/>
              </a:rPr>
              <a:t>Potential to impact Recommendations B, C, D, E</a:t>
            </a:r>
          </a:p>
          <a:p>
            <a:pPr marL="342900" indent="-342900">
              <a:buFont typeface="Wingdings" panose="05000000000000000000" pitchFamily="2" charset="2"/>
              <a:buChar char="ü"/>
            </a:pPr>
            <a:r>
              <a:rPr lang="en-US" sz="2400">
                <a:latin typeface="Segoe UI Semilight"/>
                <a:cs typeface="Segoe UI Semilight"/>
              </a:rPr>
              <a:t>Language Training </a:t>
            </a:r>
          </a:p>
          <a:p>
            <a:pPr marL="800100" lvl="1" indent="-342900">
              <a:buFont typeface="Arial" panose="05000000000000000000" pitchFamily="2" charset="2"/>
              <a:buChar char="•"/>
            </a:pPr>
            <a:r>
              <a:rPr lang="en-US" sz="2200">
                <a:latin typeface="Segoe UI Semilight"/>
                <a:cs typeface="Segoe UI Semilight"/>
              </a:rPr>
              <a:t>Purchase of tools, trainings, courses, and/or technical assistance (including interpretation and translation services) aimed at increasing the linguistic congruence of services provided. </a:t>
            </a:r>
            <a:endParaRPr lang="en-US" sz="220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2200">
                <a:latin typeface="Segoe UI Semilight"/>
                <a:cs typeface="Segoe UI Semilight"/>
              </a:rPr>
              <a:t>Potential to impact Recommendations A, B, C</a:t>
            </a:r>
          </a:p>
        </p:txBody>
      </p:sp>
      <p:sp>
        <p:nvSpPr>
          <p:cNvPr id="7" name="TextBox 6">
            <a:extLst>
              <a:ext uri="{FF2B5EF4-FFF2-40B4-BE49-F238E27FC236}">
                <a16:creationId xmlns:a16="http://schemas.microsoft.com/office/drawing/2014/main" id="{06C607B5-79D0-BC4E-87E8-5C86140E1F0D}"/>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12" name="Graphic 11" descr="Future outline">
            <a:extLst>
              <a:ext uri="{FF2B5EF4-FFF2-40B4-BE49-F238E27FC236}">
                <a16:creationId xmlns:a16="http://schemas.microsoft.com/office/drawing/2014/main" id="{B6A766B3-2F9E-43BD-8DB9-1EE9B24586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410" y="450651"/>
            <a:ext cx="457200" cy="457200"/>
          </a:xfrm>
          <a:prstGeom prst="rect">
            <a:avLst/>
          </a:prstGeom>
        </p:spPr>
      </p:pic>
    </p:spTree>
    <p:extLst>
      <p:ext uri="{BB962C8B-B14F-4D97-AF65-F5344CB8AC3E}">
        <p14:creationId xmlns:p14="http://schemas.microsoft.com/office/powerpoint/2010/main" val="223141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42566" y="5973039"/>
            <a:ext cx="807388" cy="707886"/>
            <a:chOff x="11223846" y="5017999"/>
            <a:chExt cx="807388"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23846" y="5017999"/>
              <a:ext cx="807388" cy="707886"/>
            </a:xfrm>
            <a:prstGeom prst="rect">
              <a:avLst/>
            </a:prstGeom>
            <a:noFill/>
          </p:spPr>
          <p:txBody>
            <a:bodyPr wrap="square" rtlCol="0">
              <a:spAutoFit/>
            </a:bodyPr>
            <a:lstStyle/>
            <a:p>
              <a:pPr algn="ctr"/>
              <a:r>
                <a:rPr lang="en-US" sz="4000" b="1">
                  <a:solidFill>
                    <a:schemeClr val="bg1"/>
                  </a:solidFill>
                </a:rPr>
                <a:t>39</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745186" y="68688"/>
            <a:ext cx="9903101" cy="769441"/>
          </a:xfrm>
          <a:prstGeom prst="rect">
            <a:avLst/>
          </a:prstGeom>
          <a:noFill/>
        </p:spPr>
        <p:txBody>
          <a:bodyPr wrap="square" rtlCol="0">
            <a:spAutoFit/>
          </a:bodyPr>
          <a:lstStyle/>
          <a:p>
            <a:r>
              <a:rPr lang="en-US" sz="4400" b="1" spc="600">
                <a:solidFill>
                  <a:srgbClr val="606060"/>
                </a:solidFill>
              </a:rPr>
              <a:t>Funding Priority Categories: </a:t>
            </a:r>
          </a:p>
        </p:txBody>
      </p:sp>
      <p:sp>
        <p:nvSpPr>
          <p:cNvPr id="18" name="TextBox 17">
            <a:extLst>
              <a:ext uri="{FF2B5EF4-FFF2-40B4-BE49-F238E27FC236}">
                <a16:creationId xmlns:a16="http://schemas.microsoft.com/office/drawing/2014/main" id="{CC9F228C-35BA-48EC-B931-2A15827488F2}"/>
              </a:ext>
            </a:extLst>
          </p:cNvPr>
          <p:cNvSpPr txBox="1"/>
          <p:nvPr/>
        </p:nvSpPr>
        <p:spPr>
          <a:xfrm>
            <a:off x="745186" y="724864"/>
            <a:ext cx="4593517"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Selecting in the Application</a:t>
            </a:r>
          </a:p>
        </p:txBody>
      </p:sp>
      <p:sp>
        <p:nvSpPr>
          <p:cNvPr id="8" name="TextBox 7">
            <a:extLst>
              <a:ext uri="{FF2B5EF4-FFF2-40B4-BE49-F238E27FC236}">
                <a16:creationId xmlns:a16="http://schemas.microsoft.com/office/drawing/2014/main" id="{F4B7454E-A767-4286-D2E8-C29144E61F91}"/>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pic>
        <p:nvPicPr>
          <p:cNvPr id="11" name="Picture 10">
            <a:extLst>
              <a:ext uri="{FF2B5EF4-FFF2-40B4-BE49-F238E27FC236}">
                <a16:creationId xmlns:a16="http://schemas.microsoft.com/office/drawing/2014/main" id="{DAAE392C-9FB7-3559-12D0-A3F4DD596A20}"/>
              </a:ext>
            </a:extLst>
          </p:cNvPr>
          <p:cNvPicPr>
            <a:picLocks noChangeAspect="1"/>
          </p:cNvPicPr>
          <p:nvPr/>
        </p:nvPicPr>
        <p:blipFill>
          <a:blip r:embed="rId5"/>
          <a:stretch>
            <a:fillRect/>
          </a:stretch>
        </p:blipFill>
        <p:spPr>
          <a:xfrm>
            <a:off x="1056660" y="1457171"/>
            <a:ext cx="8554678" cy="3943657"/>
          </a:xfrm>
          <a:prstGeom prst="rect">
            <a:avLst/>
          </a:prstGeom>
          <a:ln>
            <a:solidFill>
              <a:schemeClr val="accent1"/>
            </a:solidFill>
          </a:ln>
        </p:spPr>
      </p:pic>
      <p:pic>
        <p:nvPicPr>
          <p:cNvPr id="13" name="Picture 12">
            <a:extLst>
              <a:ext uri="{FF2B5EF4-FFF2-40B4-BE49-F238E27FC236}">
                <a16:creationId xmlns:a16="http://schemas.microsoft.com/office/drawing/2014/main" id="{C2AB1365-5E46-5000-D2A9-4A21826D459C}"/>
              </a:ext>
            </a:extLst>
          </p:cNvPr>
          <p:cNvPicPr>
            <a:picLocks noChangeAspect="1"/>
          </p:cNvPicPr>
          <p:nvPr/>
        </p:nvPicPr>
        <p:blipFill>
          <a:blip r:embed="rId6"/>
          <a:stretch>
            <a:fillRect/>
          </a:stretch>
        </p:blipFill>
        <p:spPr>
          <a:xfrm>
            <a:off x="5152565" y="4375816"/>
            <a:ext cx="6655516" cy="1658271"/>
          </a:xfrm>
          <a:prstGeom prst="rect">
            <a:avLst/>
          </a:prstGeom>
          <a:ln>
            <a:solidFill>
              <a:schemeClr val="accent1"/>
            </a:solidFill>
          </a:ln>
        </p:spPr>
      </p:pic>
    </p:spTree>
    <p:extLst>
      <p:ext uri="{BB962C8B-B14F-4D97-AF65-F5344CB8AC3E}">
        <p14:creationId xmlns:p14="http://schemas.microsoft.com/office/powerpoint/2010/main" val="19791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4</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576741" y="284490"/>
            <a:ext cx="11007592" cy="1323439"/>
          </a:xfrm>
          <a:prstGeom prst="rect">
            <a:avLst/>
          </a:prstGeom>
          <a:noFill/>
        </p:spPr>
        <p:txBody>
          <a:bodyPr wrap="square" rtlCol="0">
            <a:spAutoFit/>
          </a:bodyPr>
          <a:lstStyle/>
          <a:p>
            <a:r>
              <a:rPr lang="en-US" altLang="en-US" sz="4000" b="1" spc="300">
                <a:solidFill>
                  <a:srgbClr val="606060"/>
                </a:solidFill>
              </a:rPr>
              <a:t>Factors Determining Expenses: Order of Precedence</a:t>
            </a:r>
            <a:endParaRPr lang="en-US" sz="4000" b="1" spc="300">
              <a:solidFill>
                <a:srgbClr val="606060"/>
              </a:solidFill>
            </a:endParaRPr>
          </a:p>
        </p:txBody>
      </p:sp>
      <p:pic>
        <p:nvPicPr>
          <p:cNvPr id="7" name="Diagram 2">
            <a:extLst>
              <a:ext uri="{FF2B5EF4-FFF2-40B4-BE49-F238E27FC236}">
                <a16:creationId xmlns:a16="http://schemas.microsoft.com/office/drawing/2014/main" id="{CF57BF7C-AFF6-B580-F4D5-4BA3CD5D734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396" y="1647684"/>
            <a:ext cx="62992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147CD04-B6A4-191B-5DB1-431C5A2E0D48}"/>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428361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71C01F-FCA0-0FE1-43D5-580C6E4F50EB}"/>
              </a:ext>
            </a:extLst>
          </p:cNvPr>
          <p:cNvSpPr txBox="1"/>
          <p:nvPr/>
        </p:nvSpPr>
        <p:spPr>
          <a:xfrm>
            <a:off x="420276" y="224634"/>
            <a:ext cx="11099419" cy="769441"/>
          </a:xfrm>
          <a:prstGeom prst="rect">
            <a:avLst/>
          </a:prstGeom>
          <a:noFill/>
        </p:spPr>
        <p:txBody>
          <a:bodyPr wrap="square" rtlCol="0">
            <a:spAutoFit/>
          </a:bodyPr>
          <a:lstStyle/>
          <a:p>
            <a:r>
              <a:rPr lang="en-US" sz="4400" b="1" spc="600">
                <a:solidFill>
                  <a:srgbClr val="606060"/>
                </a:solidFill>
              </a:rPr>
              <a:t>SCORING CRITERIA</a:t>
            </a:r>
          </a:p>
        </p:txBody>
      </p:sp>
      <p:sp>
        <p:nvSpPr>
          <p:cNvPr id="12" name="Rectangle 1">
            <a:extLst>
              <a:ext uri="{FF2B5EF4-FFF2-40B4-BE49-F238E27FC236}">
                <a16:creationId xmlns:a16="http://schemas.microsoft.com/office/drawing/2014/main" id="{927672AF-7206-6623-B52A-79CF7134A5BF}"/>
              </a:ext>
            </a:extLst>
          </p:cNvPr>
          <p:cNvSpPr>
            <a:spLocks noChangeArrowheads="1"/>
          </p:cNvSpPr>
          <p:nvPr/>
        </p:nvSpPr>
        <p:spPr bwMode="auto">
          <a:xfrm>
            <a:off x="-998213" y="2032685"/>
            <a:ext cx="19479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A01FDC3A-27F2-2ACA-C79B-83DE0A1B1DE8}"/>
              </a:ext>
            </a:extLst>
          </p:cNvPr>
          <p:cNvGraphicFramePr>
            <a:graphicFrameLocks noGrp="1"/>
          </p:cNvGraphicFramePr>
          <p:nvPr>
            <p:extLst>
              <p:ext uri="{D42A27DB-BD31-4B8C-83A1-F6EECF244321}">
                <p14:modId xmlns:p14="http://schemas.microsoft.com/office/powerpoint/2010/main" val="981612063"/>
              </p:ext>
            </p:extLst>
          </p:nvPr>
        </p:nvGraphicFramePr>
        <p:xfrm>
          <a:off x="330200" y="990600"/>
          <a:ext cx="11544300" cy="5632648"/>
        </p:xfrm>
        <a:graphic>
          <a:graphicData uri="http://schemas.openxmlformats.org/drawingml/2006/table">
            <a:tbl>
              <a:tblPr firstRow="1" firstCol="1" bandRow="1">
                <a:tableStyleId>{5C22544A-7EE6-4342-B048-85BDC9FD1C3A}</a:tableStyleId>
              </a:tblPr>
              <a:tblGrid>
                <a:gridCol w="11544300">
                  <a:extLst>
                    <a:ext uri="{9D8B030D-6E8A-4147-A177-3AD203B41FA5}">
                      <a16:colId xmlns:a16="http://schemas.microsoft.com/office/drawing/2014/main" val="4069676104"/>
                    </a:ext>
                  </a:extLst>
                </a:gridCol>
              </a:tblGrid>
              <a:tr h="419100">
                <a:tc>
                  <a:txBody>
                    <a:bodyPr/>
                    <a:lstStyle/>
                    <a:p>
                      <a:pPr marL="0" marR="0">
                        <a:spcBef>
                          <a:spcPts val="200"/>
                        </a:spcBef>
                        <a:spcAft>
                          <a:spcPts val="200"/>
                        </a:spcAft>
                      </a:pPr>
                      <a:r>
                        <a:rPr lang="en-US" sz="1800" b="1">
                          <a:solidFill>
                            <a:schemeClr val="tx1"/>
                          </a:solidFill>
                          <a:effectLst/>
                          <a:highlight>
                            <a:srgbClr val="00B0F0"/>
                          </a:highlight>
                          <a:latin typeface="Calibri Light"/>
                          <a:ea typeface="Times New Roman" panose="02020603050405020304" pitchFamily="18" charset="0"/>
                        </a:rPr>
                        <a:t>Problem Statement (10 Points Total)  </a:t>
                      </a:r>
                      <a:endParaRPr lang="en-US" sz="1800">
                        <a:solidFill>
                          <a:schemeClr val="tx1"/>
                        </a:solidFill>
                        <a:effectLst/>
                        <a:highlight>
                          <a:srgbClr val="00B0F0"/>
                        </a:highlight>
                        <a:latin typeface="Calibri Ligh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67898890"/>
                  </a:ext>
                </a:extLst>
              </a:tr>
              <a:tr h="1186666">
                <a:tc>
                  <a:txBody>
                    <a:bodyPr/>
                    <a:lstStyle/>
                    <a:p>
                      <a:pPr marL="342900" marR="0" lvl="0" indent="0">
                        <a:lnSpc>
                          <a:spcPct val="100000"/>
                        </a:lnSpc>
                        <a:spcBef>
                          <a:spcPts val="200"/>
                        </a:spcBef>
                        <a:spcAft>
                          <a:spcPts val="200"/>
                        </a:spcAft>
                        <a:buFont typeface="Symbol"/>
                        <a:buChar char=""/>
                      </a:pPr>
                      <a:r>
                        <a:rPr lang="en-US" sz="1800">
                          <a:solidFill>
                            <a:schemeClr val="tx1"/>
                          </a:solidFill>
                          <a:effectLst/>
                          <a:latin typeface="Calibri Light"/>
                          <a:ea typeface="Times New Roman" panose="02020603050405020304" pitchFamily="18" charset="0"/>
                        </a:rPr>
                        <a:t>Demonstrates understanding of the nature and scope of the issue to be addressed (using data and research as support)</a:t>
                      </a:r>
                    </a:p>
                    <a:p>
                      <a:pPr marL="342900" marR="0" lvl="0" indent="0">
                        <a:lnSpc>
                          <a:spcPct val="100000"/>
                        </a:lnSpc>
                        <a:spcBef>
                          <a:spcPts val="200"/>
                        </a:spcBef>
                        <a:spcAft>
                          <a:spcPts val="200"/>
                        </a:spcAft>
                        <a:buFont typeface="Symbol"/>
                        <a:buChar char=""/>
                      </a:pPr>
                      <a:r>
                        <a:rPr lang="en-US" sz="1800">
                          <a:solidFill>
                            <a:schemeClr val="tx1"/>
                          </a:solidFill>
                          <a:effectLst/>
                          <a:latin typeface="Calibri Light"/>
                          <a:ea typeface="Times New Roman" panose="02020603050405020304" pitchFamily="18" charset="0"/>
                        </a:rPr>
                        <a:t>Provides compelling description of the need for assistance and justifies the need for resources requested to address the problem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475390"/>
                  </a:ext>
                </a:extLst>
              </a:tr>
              <a:tr h="447431">
                <a:tc>
                  <a:txBody>
                    <a:bodyPr/>
                    <a:lstStyle/>
                    <a:p>
                      <a:pPr marL="0" marR="0" indent="0">
                        <a:lnSpc>
                          <a:spcPct val="100000"/>
                        </a:lnSpc>
                        <a:spcBef>
                          <a:spcPts val="200"/>
                        </a:spcBef>
                        <a:spcAft>
                          <a:spcPts val="200"/>
                        </a:spcAft>
                      </a:pPr>
                      <a:r>
                        <a:rPr lang="en-US" sz="1800" b="1">
                          <a:solidFill>
                            <a:schemeClr val="tx1"/>
                          </a:solidFill>
                          <a:effectLst/>
                          <a:highlight>
                            <a:srgbClr val="00B0F0"/>
                          </a:highlight>
                          <a:latin typeface="Calibri Light"/>
                          <a:ea typeface="Times New Roman" panose="02020603050405020304" pitchFamily="18" charset="0"/>
                        </a:rPr>
                        <a:t>Project Overview and Impact (20 Points Total) </a:t>
                      </a:r>
                      <a:endParaRPr lang="en-US" sz="1800">
                        <a:solidFill>
                          <a:schemeClr val="tx1"/>
                        </a:solidFill>
                        <a:effectLst/>
                        <a:highlight>
                          <a:srgbClr val="00B0F0"/>
                        </a:highlight>
                        <a:latin typeface="Calibri Ligh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2763116"/>
                  </a:ext>
                </a:extLst>
              </a:tr>
              <a:tr h="1303387">
                <a:tc>
                  <a:txBody>
                    <a:bodyPr/>
                    <a:lstStyle/>
                    <a:p>
                      <a:pPr marL="342900" marR="0" lvl="0"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Selects at least one key recommendation and describes how proposal will address key recommendation</a:t>
                      </a:r>
                    </a:p>
                    <a:p>
                      <a:pPr marL="742950" marR="0" lvl="1"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Additional points will be given for proposals that address more than one recommendation</a:t>
                      </a:r>
                    </a:p>
                    <a:p>
                      <a:pPr marL="742950" marR="0" lvl="1"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Includes description of how the program will create new or enhance existing co-response services and supports</a:t>
                      </a:r>
                    </a:p>
                    <a:p>
                      <a:pPr marL="742950" marR="0" lvl="1"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cs typeface="Times New Roman"/>
                        </a:rPr>
                        <a:t>Explains gaps in services addressed by project and how project will avoid duplication of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288933"/>
                  </a:ext>
                </a:extLst>
              </a:tr>
              <a:tr h="389071">
                <a:tc>
                  <a:txBody>
                    <a:bodyPr/>
                    <a:lstStyle/>
                    <a:p>
                      <a:pPr marL="0" marR="0" indent="0">
                        <a:lnSpc>
                          <a:spcPct val="100000"/>
                        </a:lnSpc>
                        <a:spcBef>
                          <a:spcPts val="200"/>
                        </a:spcBef>
                        <a:spcAft>
                          <a:spcPts val="200"/>
                        </a:spcAft>
                      </a:pPr>
                      <a:r>
                        <a:rPr lang="en-US" sz="1800" b="1">
                          <a:solidFill>
                            <a:schemeClr val="tx1"/>
                          </a:solidFill>
                          <a:effectLst/>
                          <a:highlight>
                            <a:srgbClr val="00B0F0"/>
                          </a:highlight>
                          <a:latin typeface="Calibri Light"/>
                          <a:ea typeface="Times New Roman" panose="02020603050405020304" pitchFamily="18" charset="0"/>
                        </a:rPr>
                        <a:t>Capacity and Sustainability (15 Points Total) </a:t>
                      </a:r>
                      <a:endParaRPr lang="en-US" sz="1800">
                        <a:solidFill>
                          <a:schemeClr val="tx1"/>
                        </a:solidFill>
                        <a:effectLst/>
                        <a:highlight>
                          <a:srgbClr val="00B0F0"/>
                        </a:highligh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30150525"/>
                  </a:ext>
                </a:extLst>
              </a:tr>
              <a:tr h="1886993">
                <a:tc>
                  <a:txBody>
                    <a:bodyPr/>
                    <a:lstStyle/>
                    <a:p>
                      <a:pPr marL="342900" marR="0" lvl="0"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Explains why organization is the one to respond to this issue/challenge</a:t>
                      </a:r>
                    </a:p>
                    <a:p>
                      <a:pPr marL="342900" marR="0" lvl="0"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Demonstrates consideration of longer-term funding and sustainability strategy(ies)</a:t>
                      </a:r>
                    </a:p>
                    <a:p>
                      <a:pPr marL="342900" marR="0" lvl="0"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Describes the organization’s capacity to participate in Adams County Co-Responders Community of Practice and support data collection from a third-party evaluator</a:t>
                      </a:r>
                    </a:p>
                    <a:p>
                      <a:pPr marL="342900" marR="0" lvl="0" indent="0">
                        <a:lnSpc>
                          <a:spcPct val="100000"/>
                        </a:lnSpc>
                        <a:spcBef>
                          <a:spcPts val="200"/>
                        </a:spcBef>
                        <a:spcAft>
                          <a:spcPts val="200"/>
                        </a:spcAft>
                        <a:buFont typeface="Symbol" panose="05050102010706020507" pitchFamily="18" charset="2"/>
                        <a:buChar char=""/>
                      </a:pPr>
                      <a:r>
                        <a:rPr lang="en-US" sz="1800">
                          <a:solidFill>
                            <a:schemeClr val="tx1"/>
                          </a:solidFill>
                          <a:effectLst/>
                          <a:latin typeface="Calibri Light"/>
                          <a:ea typeface="Times New Roman" panose="02020603050405020304" pitchFamily="18" charset="0"/>
                        </a:rPr>
                        <a:t>If applicable, includes a letter of support from partner agencies demonstrating agency commitment to the project (no scoring, but must be verified)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4899575"/>
                  </a:ext>
                </a:extLst>
              </a:tr>
            </a:tbl>
          </a:graphicData>
        </a:graphic>
      </p:graphicFrame>
    </p:spTree>
    <p:extLst>
      <p:ext uri="{BB962C8B-B14F-4D97-AF65-F5344CB8AC3E}">
        <p14:creationId xmlns:p14="http://schemas.microsoft.com/office/powerpoint/2010/main" val="400240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8C7A6F8-BF36-052C-D24E-93F573962B35}"/>
              </a:ext>
            </a:extLst>
          </p:cNvPr>
          <p:cNvGraphicFramePr>
            <a:graphicFrameLocks noGrp="1"/>
          </p:cNvGraphicFramePr>
          <p:nvPr>
            <p:extLst>
              <p:ext uri="{D42A27DB-BD31-4B8C-83A1-F6EECF244321}">
                <p14:modId xmlns:p14="http://schemas.microsoft.com/office/powerpoint/2010/main" val="192250118"/>
              </p:ext>
            </p:extLst>
          </p:nvPr>
        </p:nvGraphicFramePr>
        <p:xfrm>
          <a:off x="381000" y="939800"/>
          <a:ext cx="11544300" cy="5643642"/>
        </p:xfrm>
        <a:graphic>
          <a:graphicData uri="http://schemas.openxmlformats.org/drawingml/2006/table">
            <a:tbl>
              <a:tblPr bandRow="1">
                <a:tableStyleId>{5C22544A-7EE6-4342-B048-85BDC9FD1C3A}</a:tableStyleId>
              </a:tblPr>
              <a:tblGrid>
                <a:gridCol w="11544300">
                  <a:extLst>
                    <a:ext uri="{9D8B030D-6E8A-4147-A177-3AD203B41FA5}">
                      <a16:colId xmlns:a16="http://schemas.microsoft.com/office/drawing/2014/main" val="4242330935"/>
                    </a:ext>
                  </a:extLst>
                </a:gridCol>
              </a:tblGrid>
              <a:tr h="337783">
                <a:tc>
                  <a:txBody>
                    <a:bodyPr/>
                    <a:lstStyle/>
                    <a:p>
                      <a:pPr rtl="0" fontAlgn="base"/>
                      <a:r>
                        <a:rPr lang="en-US" b="1">
                          <a:solidFill>
                            <a:srgbClr val="000000"/>
                          </a:solidFill>
                          <a:effectLst/>
                          <a:highlight>
                            <a:srgbClr val="00B0F0"/>
                          </a:highlight>
                          <a:latin typeface="Calibri Light"/>
                        </a:rPr>
                        <a:t>Equity Considerations (20 Points Total) </a:t>
                      </a:r>
                      <a:endParaRPr lang="en-US" b="1">
                        <a:solidFill>
                          <a:srgbClr val="FFFFFF"/>
                        </a:solidFill>
                        <a:effectLst/>
                        <a:highlight>
                          <a:srgbClr val="00B0F0"/>
                        </a:highligh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5539746"/>
                  </a:ext>
                </a:extLst>
              </a:tr>
              <a:tr h="1831139">
                <a:tc>
                  <a:txBody>
                    <a:bodyPr/>
                    <a:lstStyle/>
                    <a:p>
                      <a:pPr marL="342900" lvl="0" indent="-342900" rtl="0" fontAlgn="base">
                        <a:buFont typeface="Arial" panose="020B0604020202020204" pitchFamily="34" charset="0"/>
                        <a:buChar char="•"/>
                      </a:pPr>
                      <a:r>
                        <a:rPr lang="en-US" b="1">
                          <a:solidFill>
                            <a:srgbClr val="000000"/>
                          </a:solidFill>
                          <a:effectLst/>
                          <a:latin typeface="Calibri Light"/>
                        </a:rPr>
                        <a:t>Describes how project currently serves or intends to serve populations of focus (i.e., youth and young adults; older adults; Black, Indigenous, and People of Color (BIPOC); lesbian, gay, bisexual, transgender, queer/questioning, intersex, asexual, and individuals with other sexual and gender identities (LGBTQIA+); people without documentation; people who are unhoused; individuals with low incomes; people who are pregnant and/or postpartum; individuals with disabilities; and individuals who have interfaced with the carceral system)</a:t>
                      </a:r>
                      <a:endParaRPr lang="en-US" b="1">
                        <a:solidFill>
                          <a:srgbClr val="FFFFFF"/>
                        </a:solidFill>
                        <a:effectLst/>
                        <a:latin typeface="Calibri Light"/>
                      </a:endParaRPr>
                    </a:p>
                    <a:p>
                      <a:pPr marL="342900" lvl="0" indent="-342900" rtl="0" fontAlgn="base">
                        <a:buFont typeface="Arial" panose="020B0604020202020204" pitchFamily="34" charset="0"/>
                        <a:buChar char="•"/>
                      </a:pPr>
                      <a:r>
                        <a:rPr lang="en-US" b="1">
                          <a:solidFill>
                            <a:srgbClr val="000000"/>
                          </a:solidFill>
                          <a:effectLst/>
                          <a:latin typeface="Calibri Light"/>
                        </a:rPr>
                        <a:t>Describes how the proposed project aims to address needs outlined in Finding 2 (the need for culturally congruent, linguistically congruent, and tailored behavioral health services and supports)</a:t>
                      </a:r>
                      <a:endParaRPr lang="en-US" b="1">
                        <a:solidFill>
                          <a:srgbClr val="FFFFFF"/>
                        </a:solidFill>
                        <a:effectLs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073894"/>
                  </a:ext>
                </a:extLst>
              </a:tr>
              <a:tr h="337783">
                <a:tc>
                  <a:txBody>
                    <a:bodyPr/>
                    <a:lstStyle/>
                    <a:p>
                      <a:pPr rtl="0" fontAlgn="base"/>
                      <a:r>
                        <a:rPr lang="en-US" b="1">
                          <a:solidFill>
                            <a:srgbClr val="000000"/>
                          </a:solidFill>
                          <a:effectLst/>
                          <a:highlight>
                            <a:srgbClr val="00B0F0"/>
                          </a:highlight>
                          <a:latin typeface="Calibri Light"/>
                        </a:rPr>
                        <a:t>Project Implementation (15 Points Total) </a:t>
                      </a:r>
                      <a:endParaRPr lang="en-US" b="1">
                        <a:solidFill>
                          <a:srgbClr val="FFFFFF"/>
                        </a:solidFill>
                        <a:effectLst/>
                        <a:highlight>
                          <a:srgbClr val="00B0F0"/>
                        </a:highligh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385336411"/>
                  </a:ext>
                </a:extLst>
              </a:tr>
              <a:tr h="586675">
                <a:tc>
                  <a:txBody>
                    <a:bodyPr/>
                    <a:lstStyle/>
                    <a:p>
                      <a:pPr marL="342900" lvl="0" indent="-342900" rtl="0" fontAlgn="base">
                        <a:buFont typeface="Arial" panose="020B0604020202020204" pitchFamily="34" charset="0"/>
                        <a:buChar char="•"/>
                      </a:pPr>
                      <a:r>
                        <a:rPr lang="en-US" b="1">
                          <a:solidFill>
                            <a:srgbClr val="000000"/>
                          </a:solidFill>
                          <a:effectLst/>
                          <a:highlight>
                            <a:srgbClr val="FFFFFF"/>
                          </a:highlight>
                          <a:latin typeface="Calibri Light"/>
                        </a:rPr>
                        <a:t>Offers a thorough explanation of target outcomes and key performance indicators for the project with timelines associated</a:t>
                      </a:r>
                      <a:endParaRPr lang="en-US" b="1">
                        <a:solidFill>
                          <a:srgbClr val="FFFFFF"/>
                        </a:solidFill>
                        <a:effectLst/>
                        <a:highlight>
                          <a:srgbClr val="FFFFFF"/>
                        </a:highligh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6768725"/>
                  </a:ext>
                </a:extLst>
              </a:tr>
              <a:tr h="337783">
                <a:tc>
                  <a:txBody>
                    <a:bodyPr/>
                    <a:lstStyle/>
                    <a:p>
                      <a:pPr rtl="0" fontAlgn="base"/>
                      <a:r>
                        <a:rPr lang="en-US" b="1">
                          <a:solidFill>
                            <a:srgbClr val="000000"/>
                          </a:solidFill>
                          <a:effectLst/>
                          <a:highlight>
                            <a:srgbClr val="00B0F0"/>
                          </a:highlight>
                          <a:latin typeface="Calibri Light"/>
                        </a:rPr>
                        <a:t>Budget (20 Points Total) </a:t>
                      </a:r>
                      <a:endParaRPr lang="en-US" b="1">
                        <a:solidFill>
                          <a:srgbClr val="FFFFFF"/>
                        </a:solidFill>
                        <a:effectLst/>
                        <a:highlight>
                          <a:srgbClr val="00B0F0"/>
                        </a:highligh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46156438"/>
                  </a:ext>
                </a:extLst>
              </a:tr>
              <a:tr h="1582247">
                <a:tc>
                  <a:txBody>
                    <a:bodyPr/>
                    <a:lstStyle/>
                    <a:p>
                      <a:pPr marL="342900" lvl="0" indent="-342900" rtl="0" fontAlgn="base">
                        <a:buFont typeface="Arial" panose="020B0604020202020204" pitchFamily="34" charset="0"/>
                        <a:buChar char="•"/>
                      </a:pPr>
                      <a:r>
                        <a:rPr lang="en-US" b="1">
                          <a:solidFill>
                            <a:srgbClr val="000000"/>
                          </a:solidFill>
                          <a:effectLst/>
                          <a:latin typeface="Calibri Light"/>
                        </a:rPr>
                        <a:t>Budget Spreadsheet: The budget is complete, aligns with proposed activities and deliverables, and includes allowable expenses (e.g., reasonable, allocable, and necessary for project activities) given the amount of federal funding requested</a:t>
                      </a:r>
                      <a:endParaRPr lang="en-US" b="1">
                        <a:solidFill>
                          <a:srgbClr val="FFFFFF"/>
                        </a:solidFill>
                        <a:effectLst/>
                        <a:latin typeface="Calibri Light"/>
                      </a:endParaRPr>
                    </a:p>
                    <a:p>
                      <a:pPr marL="342900" lvl="0" indent="-342900" rtl="0" fontAlgn="base">
                        <a:buFont typeface="Arial" panose="020B0604020202020204" pitchFamily="34" charset="0"/>
                        <a:buChar char="•"/>
                      </a:pPr>
                      <a:r>
                        <a:rPr lang="en-US" b="1">
                          <a:solidFill>
                            <a:srgbClr val="000000"/>
                          </a:solidFill>
                          <a:effectLst/>
                          <a:latin typeface="Calibri Light"/>
                        </a:rPr>
                        <a:t>Budget Narrative: The budget narrative clearly explains and justifies the estimated costs in the budget.  The proposed budget costs are reasonable, realistic, and justified.  The narrative clearly explains the organization’s capacity and plan to utilize the requested budget amount over the duration of the grant term</a:t>
                      </a:r>
                      <a:endParaRPr lang="en-US" b="1">
                        <a:solidFill>
                          <a:srgbClr val="FFFFFF"/>
                        </a:solidFill>
                        <a:effectLs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661592"/>
                  </a:ext>
                </a:extLst>
              </a:tr>
              <a:tr h="337783">
                <a:tc>
                  <a:txBody>
                    <a:bodyPr/>
                    <a:lstStyle/>
                    <a:p>
                      <a:pPr rtl="0" fontAlgn="base"/>
                      <a:r>
                        <a:rPr lang="en-US" b="1">
                          <a:solidFill>
                            <a:srgbClr val="000000"/>
                          </a:solidFill>
                          <a:effectLst/>
                          <a:highlight>
                            <a:srgbClr val="00B0F0"/>
                          </a:highlight>
                          <a:latin typeface="Calibri Light"/>
                        </a:rPr>
                        <a:t>Total</a:t>
                      </a:r>
                      <a:endParaRPr lang="en-US" b="1">
                        <a:solidFill>
                          <a:srgbClr val="FFFFFF"/>
                        </a:solidFill>
                        <a:effectLst/>
                        <a:highlight>
                          <a:srgbClr val="00B0F0"/>
                        </a:highlight>
                        <a:latin typeface="Calibri Light"/>
                      </a:endParaRPr>
                    </a:p>
                  </a:txBody>
                  <a:tcPr marL="54293" marR="54293">
                    <a:lnL w="10049" cap="flat" cmpd="sng" algn="ctr">
                      <a:solidFill>
                        <a:srgbClr val="000000"/>
                      </a:solidFill>
                      <a:prstDash val="solid"/>
                      <a:round/>
                      <a:headEnd type="none" w="med" len="med"/>
                      <a:tailEnd type="none" w="med" len="med"/>
                    </a:lnL>
                    <a:lnR w="10049" cap="flat" cmpd="sng" algn="ctr">
                      <a:solidFill>
                        <a:srgbClr val="000000"/>
                      </a:solidFill>
                      <a:prstDash val="solid"/>
                      <a:round/>
                      <a:headEnd type="none" w="med" len="med"/>
                      <a:tailEnd type="none" w="med" len="med"/>
                    </a:lnR>
                    <a:lnT w="10049" cap="flat" cmpd="sng" algn="ctr">
                      <a:solidFill>
                        <a:srgbClr val="000000"/>
                      </a:solidFill>
                      <a:prstDash val="solid"/>
                      <a:round/>
                      <a:headEnd type="none" w="med" len="med"/>
                      <a:tailEnd type="none" w="med" len="med"/>
                    </a:lnT>
                    <a:lnB w="1004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15439438"/>
                  </a:ext>
                </a:extLst>
              </a:tr>
            </a:tbl>
          </a:graphicData>
        </a:graphic>
      </p:graphicFrame>
      <p:sp>
        <p:nvSpPr>
          <p:cNvPr id="7" name="TextBox 6">
            <a:extLst>
              <a:ext uri="{FF2B5EF4-FFF2-40B4-BE49-F238E27FC236}">
                <a16:creationId xmlns:a16="http://schemas.microsoft.com/office/drawing/2014/main" id="{5D9D38BE-4B1B-099A-FC90-8693AF8FE042}"/>
              </a:ext>
            </a:extLst>
          </p:cNvPr>
          <p:cNvSpPr txBox="1"/>
          <p:nvPr/>
        </p:nvSpPr>
        <p:spPr>
          <a:xfrm>
            <a:off x="572676" y="173834"/>
            <a:ext cx="11099419" cy="769441"/>
          </a:xfrm>
          <a:prstGeom prst="rect">
            <a:avLst/>
          </a:prstGeom>
          <a:noFill/>
        </p:spPr>
        <p:txBody>
          <a:bodyPr wrap="square" lIns="91440" tIns="45720" rIns="91440" bIns="45720" rtlCol="0" anchor="t">
            <a:spAutoFit/>
          </a:bodyPr>
          <a:lstStyle/>
          <a:p>
            <a:r>
              <a:rPr lang="en-US" sz="4400" b="1" spc="600">
                <a:solidFill>
                  <a:srgbClr val="606060"/>
                </a:solidFill>
              </a:rPr>
              <a:t>SCORING CRITERIA, cont.</a:t>
            </a:r>
          </a:p>
        </p:txBody>
      </p:sp>
    </p:spTree>
    <p:extLst>
      <p:ext uri="{BB962C8B-B14F-4D97-AF65-F5344CB8AC3E}">
        <p14:creationId xmlns:p14="http://schemas.microsoft.com/office/powerpoint/2010/main" val="2399041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156013" y="5973039"/>
            <a:ext cx="807388" cy="707886"/>
            <a:chOff x="11237293" y="5017999"/>
            <a:chExt cx="807388"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237293" y="5017999"/>
              <a:ext cx="807388" cy="707886"/>
            </a:xfrm>
            <a:prstGeom prst="rect">
              <a:avLst/>
            </a:prstGeom>
            <a:noFill/>
          </p:spPr>
          <p:txBody>
            <a:bodyPr wrap="square" lIns="91440" tIns="45720" rIns="91440" bIns="45720" rtlCol="0" anchor="t">
              <a:spAutoFit/>
            </a:bodyPr>
            <a:lstStyle/>
            <a:p>
              <a:pPr algn="ctr"/>
              <a:r>
                <a:rPr lang="en-US" sz="4000" b="1">
                  <a:solidFill>
                    <a:schemeClr val="bg1"/>
                  </a:solidFill>
                </a:rPr>
                <a:t>42</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764898" y="318915"/>
            <a:ext cx="11099419" cy="1200329"/>
          </a:xfrm>
          <a:prstGeom prst="rect">
            <a:avLst/>
          </a:prstGeom>
          <a:noFill/>
        </p:spPr>
        <p:txBody>
          <a:bodyPr wrap="square" rtlCol="0">
            <a:spAutoFit/>
          </a:bodyPr>
          <a:lstStyle/>
          <a:p>
            <a:r>
              <a:rPr lang="en-US" sz="4400" b="1" spc="600">
                <a:solidFill>
                  <a:srgbClr val="606060"/>
                </a:solidFill>
              </a:rPr>
              <a:t>FAQs: </a:t>
            </a:r>
          </a:p>
          <a:p>
            <a:r>
              <a:rPr lang="en-US" sz="2800">
                <a:solidFill>
                  <a:srgbClr val="606060"/>
                </a:solidFill>
                <a:latin typeface="Segoe UI Semilight" panose="020B0402040204020203" pitchFamily="34" charset="0"/>
                <a:cs typeface="Segoe UI Semilight" panose="020B0402040204020203" pitchFamily="34" charset="0"/>
              </a:rPr>
              <a:t>Submission &amp; Notification Timeline </a:t>
            </a:r>
            <a:endParaRPr lang="en-US" sz="4000">
              <a:solidFill>
                <a:srgbClr val="606060"/>
              </a:solidFill>
              <a:latin typeface="Segoe UI Semilight" panose="020B0402040204020203" pitchFamily="34" charset="0"/>
              <a:cs typeface="Segoe UI Semilight" panose="020B0402040204020203" pitchFamily="34" charset="0"/>
            </a:endParaRPr>
          </a:p>
        </p:txBody>
      </p:sp>
      <p:sp>
        <p:nvSpPr>
          <p:cNvPr id="8" name="TextBox 7">
            <a:extLst>
              <a:ext uri="{FF2B5EF4-FFF2-40B4-BE49-F238E27FC236}">
                <a16:creationId xmlns:a16="http://schemas.microsoft.com/office/drawing/2014/main" id="{1E91945A-0932-65FF-9901-905C4F64FD4C}"/>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graphicFrame>
        <p:nvGraphicFramePr>
          <p:cNvPr id="11" name="Table 10">
            <a:extLst>
              <a:ext uri="{FF2B5EF4-FFF2-40B4-BE49-F238E27FC236}">
                <a16:creationId xmlns:a16="http://schemas.microsoft.com/office/drawing/2014/main" id="{115E889B-E1B7-131B-9D5B-08B82033A73B}"/>
              </a:ext>
            </a:extLst>
          </p:cNvPr>
          <p:cNvGraphicFramePr>
            <a:graphicFrameLocks noGrp="1"/>
          </p:cNvGraphicFramePr>
          <p:nvPr>
            <p:extLst>
              <p:ext uri="{D42A27DB-BD31-4B8C-83A1-F6EECF244321}">
                <p14:modId xmlns:p14="http://schemas.microsoft.com/office/powerpoint/2010/main" val="439116097"/>
              </p:ext>
            </p:extLst>
          </p:nvPr>
        </p:nvGraphicFramePr>
        <p:xfrm>
          <a:off x="1198077" y="1801874"/>
          <a:ext cx="9332842" cy="3449336"/>
        </p:xfrm>
        <a:graphic>
          <a:graphicData uri="http://schemas.openxmlformats.org/drawingml/2006/table">
            <a:tbl>
              <a:tblPr/>
              <a:tblGrid>
                <a:gridCol w="5873042">
                  <a:extLst>
                    <a:ext uri="{9D8B030D-6E8A-4147-A177-3AD203B41FA5}">
                      <a16:colId xmlns:a16="http://schemas.microsoft.com/office/drawing/2014/main" val="444538232"/>
                    </a:ext>
                  </a:extLst>
                </a:gridCol>
                <a:gridCol w="3459800">
                  <a:extLst>
                    <a:ext uri="{9D8B030D-6E8A-4147-A177-3AD203B41FA5}">
                      <a16:colId xmlns:a16="http://schemas.microsoft.com/office/drawing/2014/main" val="1569831566"/>
                    </a:ext>
                  </a:extLst>
                </a:gridCol>
              </a:tblGrid>
              <a:tr h="431167">
                <a:tc gridSpan="2">
                  <a:txBody>
                    <a:bodyPr/>
                    <a:lstStyle/>
                    <a:p>
                      <a:pPr algn="ctr" fontAlgn="base"/>
                      <a:r>
                        <a:rPr lang="en-US" sz="1800" b="1" i="0">
                          <a:solidFill>
                            <a:srgbClr val="FFFFFF"/>
                          </a:solidFill>
                          <a:effectLst/>
                          <a:latin typeface="Verdana"/>
                        </a:rPr>
                        <a:t>Co-Responder NOFO​ Submission Guidelines</a:t>
                      </a:r>
                      <a:endParaRPr lang="en-US" b="1" i="0">
                        <a:solidFill>
                          <a:srgbClr val="FFFFFF"/>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6294" cap="flat" cmpd="sng" algn="ctr">
                      <a:solidFill>
                        <a:srgbClr val="FFFFFF"/>
                      </a:solidFill>
                      <a:prstDash val="solid"/>
                      <a:round/>
                      <a:headEnd type="none" w="med" len="med"/>
                      <a:tailEnd type="none" w="med" len="med"/>
                    </a:lnB>
                    <a:solidFill>
                      <a:srgbClr val="1B1A4E"/>
                    </a:solidFill>
                  </a:tcPr>
                </a:tc>
                <a:tc hMerge="1">
                  <a:txBody>
                    <a:bodyPr/>
                    <a:lstStyle/>
                    <a:p>
                      <a:endParaRPr lang="en-US"/>
                    </a:p>
                  </a:txBody>
                  <a:tcPr/>
                </a:tc>
                <a:extLst>
                  <a:ext uri="{0D108BD9-81ED-4DB2-BD59-A6C34878D82A}">
                    <a16:rowId xmlns:a16="http://schemas.microsoft.com/office/drawing/2014/main" val="228196955"/>
                  </a:ext>
                </a:extLst>
              </a:tr>
              <a:tr h="431167">
                <a:tc>
                  <a:txBody>
                    <a:bodyPr/>
                    <a:lstStyle/>
                    <a:p>
                      <a:pPr algn="l" fontAlgn="base"/>
                      <a:r>
                        <a:rPr lang="en-US" sz="1800" b="1" i="0">
                          <a:solidFill>
                            <a:srgbClr val="1B1A4E"/>
                          </a:solidFill>
                          <a:effectLst/>
                          <a:latin typeface="Verdana"/>
                        </a:rPr>
                        <a:t>LIVE LAUNCH!</a:t>
                      </a:r>
                      <a:r>
                        <a:rPr lang="en-US" sz="1800" b="0" i="0">
                          <a:solidFill>
                            <a:srgbClr val="1B1A4E"/>
                          </a:solidFill>
                          <a:effectLst/>
                          <a:latin typeface="Verdana"/>
                        </a:rPr>
                        <a:t>​</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6294"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E9899"/>
                    </a:solidFill>
                  </a:tcPr>
                </a:tc>
                <a:tc>
                  <a:txBody>
                    <a:bodyPr/>
                    <a:lstStyle/>
                    <a:p>
                      <a:pPr algn="l" fontAlgn="base"/>
                      <a:r>
                        <a:rPr lang="en-US" sz="1800" b="0" i="0">
                          <a:solidFill>
                            <a:srgbClr val="1B1A4E"/>
                          </a:solidFill>
                          <a:effectLst/>
                          <a:latin typeface="Verdana"/>
                        </a:rPr>
                        <a:t>May 15</a:t>
                      </a:r>
                      <a:r>
                        <a:rPr lang="en-US" sz="1200" b="0" i="0" baseline="30000">
                          <a:solidFill>
                            <a:srgbClr val="1B1A4E"/>
                          </a:solidFill>
                          <a:effectLst/>
                          <a:latin typeface="Verdana"/>
                        </a:rPr>
                        <a:t>th</a:t>
                      </a:r>
                      <a:r>
                        <a:rPr lang="en-US" sz="1800" b="0" i="0">
                          <a:solidFill>
                            <a:srgbClr val="1B1A4E"/>
                          </a:solidFill>
                          <a:effectLst/>
                          <a:latin typeface="Verdana"/>
                        </a:rPr>
                        <a:t> – June 16</a:t>
                      </a:r>
                      <a:r>
                        <a:rPr lang="en-US" sz="1200" b="0" i="0" baseline="30000">
                          <a:solidFill>
                            <a:srgbClr val="1B1A4E"/>
                          </a:solidFill>
                          <a:effectLst/>
                          <a:latin typeface="Verdana"/>
                        </a:rPr>
                        <a:t>th</a:t>
                      </a:r>
                      <a:r>
                        <a:rPr lang="en-US" sz="1800" b="0" i="0">
                          <a:solidFill>
                            <a:srgbClr val="1B1A4E"/>
                          </a:solidFill>
                          <a:effectLst/>
                          <a:latin typeface="Verdana"/>
                        </a:rPr>
                        <a:t> ​</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6294"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E9899"/>
                    </a:solidFill>
                  </a:tcPr>
                </a:tc>
                <a:extLst>
                  <a:ext uri="{0D108BD9-81ED-4DB2-BD59-A6C34878D82A}">
                    <a16:rowId xmlns:a16="http://schemas.microsoft.com/office/drawing/2014/main" val="794693083"/>
                  </a:ext>
                </a:extLst>
              </a:tr>
              <a:tr h="431167">
                <a:tc>
                  <a:txBody>
                    <a:bodyPr/>
                    <a:lstStyle/>
                    <a:p>
                      <a:pPr algn="l" fontAlgn="base"/>
                      <a:r>
                        <a:rPr lang="en-US" sz="1800" b="0" i="0">
                          <a:solidFill>
                            <a:srgbClr val="1B1A4E"/>
                          </a:solidFill>
                          <a:effectLst/>
                          <a:latin typeface="Verdana"/>
                        </a:rPr>
                        <a:t>Virtual Information Session​</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9"/>
                    </a:solidFill>
                  </a:tcPr>
                </a:tc>
                <a:tc>
                  <a:txBody>
                    <a:bodyPr/>
                    <a:lstStyle/>
                    <a:p>
                      <a:pPr algn="l" fontAlgn="base"/>
                      <a:r>
                        <a:rPr lang="en-US" sz="1800" b="0" i="0">
                          <a:solidFill>
                            <a:srgbClr val="1B1A4E"/>
                          </a:solidFill>
                          <a:effectLst/>
                          <a:latin typeface="Verdana"/>
                        </a:rPr>
                        <a:t>May 22, 2024</a:t>
                      </a:r>
                      <a:endParaRPr lang="en-US" b="0" i="0">
                        <a:solidFill>
                          <a:srgbClr val="1B1A4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9"/>
                    </a:solidFill>
                  </a:tcPr>
                </a:tc>
                <a:extLst>
                  <a:ext uri="{0D108BD9-81ED-4DB2-BD59-A6C34878D82A}">
                    <a16:rowId xmlns:a16="http://schemas.microsoft.com/office/drawing/2014/main" val="4037753401"/>
                  </a:ext>
                </a:extLst>
              </a:tr>
              <a:tr h="431167">
                <a:tc>
                  <a:txBody>
                    <a:bodyPr/>
                    <a:lstStyle/>
                    <a:p>
                      <a:pPr algn="l" fontAlgn="base"/>
                      <a:r>
                        <a:rPr lang="en-US" sz="1800" b="0" i="0">
                          <a:solidFill>
                            <a:srgbClr val="1B1A4E"/>
                          </a:solidFill>
                          <a:effectLst/>
                          <a:latin typeface="Verdana"/>
                        </a:rPr>
                        <a:t>Proposal Scoring​</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tc>
                  <a:txBody>
                    <a:bodyPr/>
                    <a:lstStyle/>
                    <a:p>
                      <a:pPr algn="l" fontAlgn="base"/>
                      <a:r>
                        <a:rPr lang="en-US" sz="1800" b="0" i="0">
                          <a:solidFill>
                            <a:srgbClr val="1B1A4E"/>
                          </a:solidFill>
                          <a:effectLst/>
                          <a:latin typeface="Verdana"/>
                        </a:rPr>
                        <a:t>by June 26, 2024</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extLst>
                  <a:ext uri="{0D108BD9-81ED-4DB2-BD59-A6C34878D82A}">
                    <a16:rowId xmlns:a16="http://schemas.microsoft.com/office/drawing/2014/main" val="2787510819"/>
                  </a:ext>
                </a:extLst>
              </a:tr>
              <a:tr h="431167">
                <a:tc>
                  <a:txBody>
                    <a:bodyPr/>
                    <a:lstStyle/>
                    <a:p>
                      <a:pPr algn="l" fontAlgn="base"/>
                      <a:r>
                        <a:rPr lang="en-US" b="0" i="0">
                          <a:solidFill>
                            <a:srgbClr val="1B1A4E"/>
                          </a:solidFill>
                          <a:effectLst/>
                          <a:latin typeface="Verdana"/>
                          <a:ea typeface="Verdana"/>
                        </a:rPr>
                        <a:t>Award Decision Notifications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9"/>
                    </a:solidFill>
                  </a:tcPr>
                </a:tc>
                <a:tc>
                  <a:txBody>
                    <a:bodyPr/>
                    <a:lstStyle/>
                    <a:p>
                      <a:pPr algn="l" fontAlgn="base"/>
                      <a:r>
                        <a:rPr lang="en-US" sz="1800" b="0" i="0">
                          <a:solidFill>
                            <a:srgbClr val="1B1A4E"/>
                          </a:solidFill>
                          <a:effectLst/>
                          <a:latin typeface="Verdana"/>
                        </a:rPr>
                        <a:t>Week of July 22, 2024​</a:t>
                      </a:r>
                      <a:endParaRPr lang="en-US" b="0" i="0">
                        <a:solidFill>
                          <a:srgbClr val="1B1A4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9"/>
                    </a:solidFill>
                  </a:tcPr>
                </a:tc>
                <a:extLst>
                  <a:ext uri="{0D108BD9-81ED-4DB2-BD59-A6C34878D82A}">
                    <a16:rowId xmlns:a16="http://schemas.microsoft.com/office/drawing/2014/main" val="3491101788"/>
                  </a:ext>
                </a:extLst>
              </a:tr>
              <a:tr h="43116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1B1A4E"/>
                          </a:solidFill>
                          <a:effectLst/>
                          <a:latin typeface="Verdana"/>
                        </a:rPr>
                        <a:t>BOCC Approval and Award Ceremony​</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tc>
                  <a:txBody>
                    <a:bodyPr/>
                    <a:lstStyle/>
                    <a:p>
                      <a:pPr algn="l" fontAlgn="base"/>
                      <a:r>
                        <a:rPr lang="en-US" sz="1800" b="0" i="0">
                          <a:solidFill>
                            <a:srgbClr val="1B1A4E"/>
                          </a:solidFill>
                          <a:effectLst/>
                          <a:latin typeface="Verdana"/>
                        </a:rPr>
                        <a:t>August 6, 2024</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extLst>
                  <a:ext uri="{0D108BD9-81ED-4DB2-BD59-A6C34878D82A}">
                    <a16:rowId xmlns:a16="http://schemas.microsoft.com/office/drawing/2014/main" val="1901327269"/>
                  </a:ext>
                </a:extLst>
              </a:tr>
              <a:tr h="43116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1B1A4E"/>
                          </a:solidFill>
                          <a:effectLst/>
                          <a:latin typeface="Verdana"/>
                        </a:rPr>
                        <a:t>Kick-off Meeting w/Grantees​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1B1A4E"/>
                          </a:solidFill>
                          <a:effectLst/>
                          <a:latin typeface="Verdana"/>
                        </a:rPr>
                        <a:t>August 22, 2024</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2558027"/>
                  </a:ext>
                </a:extLst>
              </a:tr>
              <a:tr h="431167">
                <a:tc>
                  <a:txBody>
                    <a:bodyPr/>
                    <a:lstStyle/>
                    <a:p>
                      <a:pPr algn="l" fontAlgn="base"/>
                      <a:r>
                        <a:rPr lang="en-US" sz="1800" b="0" i="0">
                          <a:solidFill>
                            <a:srgbClr val="1B1A4E"/>
                          </a:solidFill>
                          <a:effectLst/>
                          <a:latin typeface="Verdana"/>
                        </a:rPr>
                        <a:t>Deadline to Expend Funds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1B1A4E"/>
                          </a:solidFill>
                          <a:effectLst/>
                          <a:latin typeface="Verdana"/>
                        </a:rPr>
                        <a:t>December 31, 2026 ​</a:t>
                      </a:r>
                      <a:endParaRPr lang="en-US" b="0" i="0">
                        <a:solidFill>
                          <a:srgbClr val="1B1A4E"/>
                        </a:solidFill>
                        <a:effectLst/>
                        <a:latin typeface="Verdana"/>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CD0"/>
                    </a:solidFill>
                  </a:tcPr>
                </a:tc>
                <a:extLst>
                  <a:ext uri="{0D108BD9-81ED-4DB2-BD59-A6C34878D82A}">
                    <a16:rowId xmlns:a16="http://schemas.microsoft.com/office/drawing/2014/main" val="908580951"/>
                  </a:ext>
                </a:extLst>
              </a:tr>
            </a:tbl>
          </a:graphicData>
        </a:graphic>
      </p:graphicFrame>
      <p:sp>
        <p:nvSpPr>
          <p:cNvPr id="12" name="Rectangle 1">
            <a:extLst>
              <a:ext uri="{FF2B5EF4-FFF2-40B4-BE49-F238E27FC236}">
                <a16:creationId xmlns:a16="http://schemas.microsoft.com/office/drawing/2014/main" id="{927672AF-7206-6623-B52A-79CF7134A5BF}"/>
              </a:ext>
            </a:extLst>
          </p:cNvPr>
          <p:cNvSpPr>
            <a:spLocks noChangeArrowheads="1"/>
          </p:cNvSpPr>
          <p:nvPr/>
        </p:nvSpPr>
        <p:spPr bwMode="auto">
          <a:xfrm>
            <a:off x="-998213" y="2032685"/>
            <a:ext cx="19479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1130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947352" y="6016086"/>
            <a:ext cx="1166068" cy="646331"/>
            <a:chOff x="11028632" y="5061046"/>
            <a:chExt cx="1166068" cy="646331"/>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028632" y="5061046"/>
              <a:ext cx="1166068" cy="646331"/>
            </a:xfrm>
            <a:prstGeom prst="rect">
              <a:avLst/>
            </a:prstGeom>
            <a:noFill/>
          </p:spPr>
          <p:txBody>
            <a:bodyPr wrap="square" lIns="91440" tIns="45720" rIns="91440" bIns="45720" rtlCol="0" anchor="t">
              <a:spAutoFit/>
            </a:bodyPr>
            <a:lstStyle/>
            <a:p>
              <a:pPr algn="ctr"/>
              <a:r>
                <a:rPr lang="en-US" sz="3600" b="1">
                  <a:solidFill>
                    <a:schemeClr val="bg1"/>
                  </a:solidFill>
                </a:rPr>
                <a:t>43</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789285" y="276908"/>
            <a:ext cx="11099419" cy="769441"/>
          </a:xfrm>
          <a:prstGeom prst="rect">
            <a:avLst/>
          </a:prstGeom>
          <a:noFill/>
        </p:spPr>
        <p:txBody>
          <a:bodyPr wrap="square" rtlCol="0">
            <a:spAutoFit/>
          </a:bodyPr>
          <a:lstStyle/>
          <a:p>
            <a:r>
              <a:rPr lang="en-US" sz="4400" b="1" spc="600">
                <a:solidFill>
                  <a:srgbClr val="606060"/>
                </a:solidFill>
              </a:rPr>
              <a:t>FAQs: </a:t>
            </a:r>
            <a:r>
              <a:rPr lang="en-US" sz="2800">
                <a:solidFill>
                  <a:srgbClr val="606060"/>
                </a:solidFill>
                <a:latin typeface="Segoe UI Semilight" panose="020B0402040204020203" pitchFamily="34" charset="0"/>
                <a:cs typeface="Segoe UI Semilight" panose="020B0402040204020203" pitchFamily="34" charset="0"/>
              </a:rPr>
              <a:t>Federal Grants</a:t>
            </a:r>
            <a:endParaRPr lang="en-US" sz="4000">
              <a:solidFill>
                <a:srgbClr val="606060"/>
              </a:solidFill>
              <a:latin typeface="Segoe UI Semilight" panose="020B0402040204020203" pitchFamily="34" charset="0"/>
              <a:cs typeface="Segoe UI Semilight" panose="020B0402040204020203" pitchFamily="34" charset="0"/>
            </a:endParaRPr>
          </a:p>
        </p:txBody>
      </p:sp>
      <p:sp>
        <p:nvSpPr>
          <p:cNvPr id="8" name="TextBox 7">
            <a:extLst>
              <a:ext uri="{FF2B5EF4-FFF2-40B4-BE49-F238E27FC236}">
                <a16:creationId xmlns:a16="http://schemas.microsoft.com/office/drawing/2014/main" id="{064B4B16-DE78-0290-D289-5240C863DB1B}"/>
              </a:ext>
            </a:extLst>
          </p:cNvPr>
          <p:cNvSpPr txBox="1"/>
          <p:nvPr/>
        </p:nvSpPr>
        <p:spPr>
          <a:xfrm>
            <a:off x="1149510" y="1111681"/>
            <a:ext cx="10288289" cy="5232202"/>
          </a:xfrm>
          <a:prstGeom prst="rect">
            <a:avLst/>
          </a:prstGeom>
          <a:noFill/>
        </p:spPr>
        <p:txBody>
          <a:bodyPr wrap="square" lIns="91440" tIns="45720" rIns="91440" bIns="45720" anchor="t">
            <a:spAutoFit/>
          </a:bodyPr>
          <a:lstStyle/>
          <a:p>
            <a:r>
              <a:rPr lang="en-US" sz="1800" dirty="0">
                <a:effectLst/>
                <a:latin typeface="+mj-lt"/>
                <a:ea typeface="Calibri" panose="020F0502020204030204" pitchFamily="34" charset="0"/>
                <a:cs typeface="Segoe UI Semilight"/>
              </a:rPr>
              <a:t>This is a Federal grant, all grantees must follow </a:t>
            </a:r>
            <a:r>
              <a:rPr lang="en-US" b="0" i="0" dirty="0">
                <a:effectLst/>
                <a:latin typeface="+mj-lt"/>
                <a:cs typeface="Segoe UI Semilight"/>
              </a:rPr>
              <a:t>2 C.F.R Part 200 establishes uniform administrative requirements, cost principles, and audit requirements for Federal awards to non-Federal entities.</a:t>
            </a:r>
            <a:r>
              <a:rPr lang="en-US" dirty="0">
                <a:latin typeface="+mj-lt"/>
                <a:cs typeface="Segoe UI Semilight"/>
              </a:rPr>
              <a:t> </a:t>
            </a:r>
            <a:endParaRPr lang="en-US" sz="1800" dirty="0">
              <a:effectLst/>
              <a:latin typeface="+mj-lt"/>
              <a:ea typeface="Calibri" panose="020F0502020204030204" pitchFamily="34" charset="0"/>
              <a:cs typeface="Segoe UI Semilight" panose="020B0402040204020203" pitchFamily="34" charset="0"/>
            </a:endParaRPr>
          </a:p>
          <a:p>
            <a:endParaRPr lang="en-US" dirty="0">
              <a:latin typeface="+mj-lt"/>
              <a:ea typeface="Calibri" panose="020F0502020204030204" pitchFamily="34" charset="0"/>
              <a:cs typeface="Segoe UI Semilight" panose="020B0402040204020203" pitchFamily="34" charset="0"/>
            </a:endParaRPr>
          </a:p>
          <a:p>
            <a:r>
              <a:rPr lang="en-US" dirty="0">
                <a:latin typeface="+mj-lt"/>
                <a:ea typeface="Calibri" panose="020F0502020204030204" pitchFamily="34" charset="0"/>
                <a:cs typeface="Segoe UI Semilight"/>
              </a:rPr>
              <a:t>To enter into an agreement with the County, your organization must have an active registration on SAM.gov. </a:t>
            </a:r>
            <a:endParaRPr lang="en-US" dirty="0">
              <a:latin typeface="+mj-lt"/>
              <a:ea typeface="Calibri" panose="020F0502020204030204" pitchFamily="34" charset="0"/>
              <a:cs typeface="Segoe UI Semilight" panose="020B0402040204020203" pitchFamily="34" charset="0"/>
            </a:endParaRPr>
          </a:p>
          <a:p>
            <a:endParaRPr lang="en-US" dirty="0">
              <a:latin typeface="+mj-lt"/>
              <a:ea typeface="Calibri" panose="020F0502020204030204" pitchFamily="34" charset="0"/>
              <a:cs typeface="Segoe UI Semilight" panose="020B0402040204020203" pitchFamily="34" charset="0"/>
            </a:endParaRPr>
          </a:p>
          <a:p>
            <a:r>
              <a:rPr lang="en-US" dirty="0">
                <a:effectLst/>
                <a:latin typeface="+mj-lt"/>
                <a:cs typeface="Segoe UI Semilight"/>
              </a:rPr>
              <a:t>Will this federal grant recognize federally negotiated indirect costs </a:t>
            </a:r>
            <a:r>
              <a:rPr lang="en-US" b="0" i="0" dirty="0">
                <a:solidFill>
                  <a:srgbClr val="202124"/>
                </a:solidFill>
                <a:effectLst/>
                <a:latin typeface="+mj-lt"/>
                <a:cs typeface="Segoe UI Semilight"/>
              </a:rPr>
              <a:t>(facilities and administrative costs) and fringe benefit expense </a:t>
            </a:r>
            <a:r>
              <a:rPr lang="en-US" dirty="0">
                <a:effectLst/>
                <a:latin typeface="+mj-lt"/>
                <a:cs typeface="Segoe UI Semilight"/>
              </a:rPr>
              <a:t>rates?</a:t>
            </a:r>
            <a:r>
              <a:rPr lang="en-US" dirty="0">
                <a:latin typeface="+mj-lt"/>
                <a:cs typeface="Segoe UI Semilight"/>
              </a:rPr>
              <a:t> </a:t>
            </a:r>
            <a:endParaRPr lang="en-US" dirty="0">
              <a:latin typeface="+mj-lt"/>
              <a:cs typeface="Segoe UI Semilight" panose="020B0402040204020203" pitchFamily="34" charset="0"/>
            </a:endParaRPr>
          </a:p>
          <a:p>
            <a:pPr marL="285750" indent="-285750">
              <a:buFont typeface="Arial" panose="020B0604020202020204" pitchFamily="34" charset="0"/>
              <a:buChar char="•"/>
            </a:pPr>
            <a:r>
              <a:rPr lang="en-US" dirty="0">
                <a:latin typeface="+mj-lt"/>
                <a:cs typeface="Segoe UI Semilight"/>
              </a:rPr>
              <a:t> Yes</a:t>
            </a:r>
            <a:r>
              <a:rPr lang="en-US" sz="1800" dirty="0">
                <a:effectLst/>
                <a:latin typeface="+mj-lt"/>
                <a:cs typeface="Segoe UI Semilight"/>
              </a:rPr>
              <a:t>,</a:t>
            </a:r>
            <a:r>
              <a:rPr lang="en-US" dirty="0">
                <a:latin typeface="+mj-lt"/>
                <a:cs typeface="Segoe UI Semilight"/>
              </a:rPr>
              <a:t> </a:t>
            </a:r>
            <a:r>
              <a:rPr lang="en-US" sz="1800" dirty="0">
                <a:effectLst/>
                <a:latin typeface="+mj-lt"/>
                <a:cs typeface="Segoe UI Semilight"/>
              </a:rPr>
              <a:t> 10% or federally negotiated rate.</a:t>
            </a:r>
            <a:r>
              <a:rPr lang="en-US" dirty="0">
                <a:latin typeface="+mj-lt"/>
                <a:cs typeface="Segoe UI Semilight"/>
              </a:rPr>
              <a:t> </a:t>
            </a:r>
            <a:endParaRPr lang="en-US" dirty="0">
              <a:latin typeface="+mj-lt"/>
              <a:ea typeface="Calibri" panose="020F0502020204030204" pitchFamily="34" charset="0"/>
              <a:cs typeface="Segoe UI Semilight" panose="020B0402040204020203" pitchFamily="34" charset="0"/>
            </a:endParaRPr>
          </a:p>
          <a:p>
            <a:endParaRPr lang="en-US" dirty="0">
              <a:latin typeface="+mj-lt"/>
            </a:endParaRPr>
          </a:p>
          <a:p>
            <a:r>
              <a:rPr lang="en-US" dirty="0">
                <a:latin typeface="+mj-lt"/>
              </a:rPr>
              <a:t>Payments: We do not offer reimbursements. Payments will be made as 1 or 3 payments. </a:t>
            </a:r>
            <a:endParaRPr lang="en-US" dirty="0">
              <a:latin typeface="+mj-lt"/>
              <a:cs typeface="Calibri Light"/>
            </a:endParaRPr>
          </a:p>
          <a:p>
            <a:endParaRPr lang="en-US" sz="1700" dirty="0">
              <a:latin typeface="+mj-lt"/>
              <a:ea typeface="Calibri" panose="020F0502020204030204" pitchFamily="34" charset="0"/>
              <a:cs typeface="Arial" panose="020B0604020202020204" pitchFamily="34" charset="0"/>
            </a:endParaRPr>
          </a:p>
          <a:p>
            <a:r>
              <a:rPr lang="en-US" sz="1700" dirty="0">
                <a:latin typeface="+mj-lt"/>
                <a:ea typeface="Calibri" panose="020F0502020204030204" pitchFamily="34" charset="0"/>
                <a:cs typeface="Arial" panose="020B0604020202020204" pitchFamily="34" charset="0"/>
              </a:rPr>
              <a:t>Can funding be used for FTEs? </a:t>
            </a:r>
          </a:p>
          <a:p>
            <a:pPr marL="285750" indent="-285750">
              <a:buFont typeface="Arial" panose="020B0604020202020204" pitchFamily="34" charset="0"/>
              <a:buChar char="•"/>
            </a:pPr>
            <a:r>
              <a:rPr lang="en-US" sz="1700" dirty="0">
                <a:latin typeface="+mj-lt"/>
                <a:ea typeface="Calibri" panose="020F0502020204030204" pitchFamily="34" charset="0"/>
                <a:cs typeface="Arial" panose="020B0604020202020204" pitchFamily="34" charset="0"/>
              </a:rPr>
              <a:t>Yes, this should be indicated in your budget. </a:t>
            </a:r>
          </a:p>
          <a:p>
            <a:endParaRPr lang="en-US" sz="1700" dirty="0">
              <a:latin typeface="+mj-lt"/>
              <a:ea typeface="Calibri" panose="020F0502020204030204" pitchFamily="34" charset="0"/>
              <a:cs typeface="Arial" panose="020B0604020202020204" pitchFamily="34" charset="0"/>
            </a:endParaRPr>
          </a:p>
          <a:p>
            <a:r>
              <a:rPr lang="en-US" sz="1700" dirty="0">
                <a:effectLst/>
                <a:latin typeface="+mj-lt"/>
                <a:ea typeface="Calibri" panose="020F0502020204030204" pitchFamily="34" charset="0"/>
                <a:cs typeface="Arial" panose="020B0604020202020204" pitchFamily="34" charset="0"/>
              </a:rPr>
              <a:t>Can you apply if your organization/services are outside of Adams County? </a:t>
            </a:r>
          </a:p>
          <a:p>
            <a:pPr marL="285750" indent="-285750">
              <a:buFont typeface="Arial" panose="020B0604020202020204" pitchFamily="34" charset="0"/>
              <a:buChar char="•"/>
            </a:pPr>
            <a:r>
              <a:rPr lang="en-US" sz="1700" dirty="0">
                <a:latin typeface="+mj-lt"/>
                <a:ea typeface="Calibri" panose="020F0502020204030204" pitchFamily="34" charset="0"/>
                <a:cs typeface="Arial"/>
              </a:rPr>
              <a:t>Yes, however, all expenses for this grant must serve Adams County residents. </a:t>
            </a:r>
            <a:endParaRPr lang="en-US" sz="1700" dirty="0">
              <a:latin typeface="+mj-l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700" dirty="0">
                <a:latin typeface="+mj-lt"/>
                <a:ea typeface="Calibri" panose="020F0502020204030204" pitchFamily="34" charset="0"/>
                <a:cs typeface="Arial"/>
              </a:rPr>
              <a:t>Example: FTE 30% of time is spent working with Adams County residents, then 30% of FTE could be covered by the grant.  </a:t>
            </a:r>
            <a:endParaRPr lang="en-US" sz="1700" dirty="0">
              <a:latin typeface="+mj-lt"/>
              <a:ea typeface="Calibri" panose="020F0502020204030204" pitchFamily="34" charset="0"/>
              <a:cs typeface="Arial" panose="020B0604020202020204" pitchFamily="34" charset="0"/>
            </a:endParaRPr>
          </a:p>
          <a:p>
            <a:endParaRPr lang="en-US" sz="1800" dirty="0">
              <a:effectLst/>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E104DA4A-3BC3-44BD-BDE8-1FCDE8B88851}"/>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120587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869101" y="6016086"/>
            <a:ext cx="1322899" cy="621792"/>
            <a:chOff x="10950381" y="5061046"/>
            <a:chExt cx="1322899" cy="621792"/>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0950381" y="5061046"/>
              <a:ext cx="1322899" cy="584775"/>
            </a:xfrm>
            <a:prstGeom prst="rect">
              <a:avLst/>
            </a:prstGeom>
            <a:noFill/>
          </p:spPr>
          <p:txBody>
            <a:bodyPr wrap="square" lIns="91440" tIns="45720" rIns="91440" bIns="45720" rtlCol="0" anchor="t">
              <a:spAutoFit/>
            </a:bodyPr>
            <a:lstStyle/>
            <a:p>
              <a:pPr algn="ctr"/>
              <a:r>
                <a:rPr lang="en-US" sz="3200" b="1">
                  <a:solidFill>
                    <a:schemeClr val="bg1"/>
                  </a:solidFill>
                </a:rPr>
                <a:t>44</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968099" y="257139"/>
            <a:ext cx="10824920" cy="769441"/>
          </a:xfrm>
          <a:prstGeom prst="rect">
            <a:avLst/>
          </a:prstGeom>
          <a:noFill/>
        </p:spPr>
        <p:txBody>
          <a:bodyPr wrap="square" rtlCol="0">
            <a:spAutoFit/>
          </a:bodyPr>
          <a:lstStyle/>
          <a:p>
            <a:r>
              <a:rPr lang="en-US" sz="4400" b="1" spc="600">
                <a:solidFill>
                  <a:srgbClr val="606060"/>
                </a:solidFill>
              </a:rPr>
              <a:t>FAQs: </a:t>
            </a:r>
          </a:p>
        </p:txBody>
      </p:sp>
      <p:sp>
        <p:nvSpPr>
          <p:cNvPr id="7" name="TextBox 6">
            <a:extLst>
              <a:ext uri="{FF2B5EF4-FFF2-40B4-BE49-F238E27FC236}">
                <a16:creationId xmlns:a16="http://schemas.microsoft.com/office/drawing/2014/main" id="{8A561529-8F76-3BF1-F3C4-591DDE9B88B6}"/>
              </a:ext>
            </a:extLst>
          </p:cNvPr>
          <p:cNvSpPr txBox="1"/>
          <p:nvPr/>
        </p:nvSpPr>
        <p:spPr>
          <a:xfrm>
            <a:off x="1019511" y="1001988"/>
            <a:ext cx="10668819" cy="5616922"/>
          </a:xfrm>
          <a:prstGeom prst="rect">
            <a:avLst/>
          </a:prstGeom>
          <a:noFill/>
        </p:spPr>
        <p:txBody>
          <a:bodyPr wrap="square" lIns="91440" tIns="45720" rIns="91440" bIns="45720" anchor="t">
            <a:spAutoFit/>
          </a:bodyPr>
          <a:lstStyle/>
          <a:p>
            <a:r>
              <a:rPr lang="en-US" sz="1700" dirty="0">
                <a:effectLst/>
                <a:latin typeface="+mj-lt"/>
                <a:ea typeface="Calibri" panose="020F0502020204030204" pitchFamily="34" charset="0"/>
                <a:cs typeface="Arial" panose="020B0604020202020204" pitchFamily="34" charset="0"/>
              </a:rPr>
              <a:t>What Grant Management System will be used? </a:t>
            </a:r>
          </a:p>
          <a:p>
            <a:pPr marL="285750" indent="-285750">
              <a:buFont typeface="Arial" panose="020B0604020202020204" pitchFamily="34" charset="0"/>
              <a:buChar char="•"/>
            </a:pPr>
            <a:r>
              <a:rPr lang="en-US" sz="1700" dirty="0" err="1">
                <a:latin typeface="+mj-lt"/>
                <a:ea typeface="Calibri" panose="020F0502020204030204" pitchFamily="34" charset="0"/>
                <a:cs typeface="Arial" panose="020B0604020202020204" pitchFamily="34" charset="0"/>
              </a:rPr>
              <a:t>eCivis</a:t>
            </a:r>
            <a:r>
              <a:rPr lang="en-US" sz="1700" dirty="0">
                <a:latin typeface="+mj-lt"/>
                <a:ea typeface="Calibri" panose="020F0502020204030204" pitchFamily="34" charset="0"/>
                <a:cs typeface="Arial" panose="020B0604020202020204" pitchFamily="34" charset="0"/>
              </a:rPr>
              <a:t> will be our monitoring platform. Onboarding sessions will be held to learn about the system.  </a:t>
            </a:r>
          </a:p>
          <a:p>
            <a:endParaRPr lang="en-US" sz="1700" dirty="0">
              <a:latin typeface="+mj-lt"/>
              <a:ea typeface="Calibri" panose="020F0502020204030204" pitchFamily="34" charset="0"/>
              <a:cs typeface="Arial" panose="020B0604020202020204" pitchFamily="34" charset="0"/>
            </a:endParaRPr>
          </a:p>
          <a:p>
            <a:r>
              <a:rPr lang="en-US" sz="1700" dirty="0">
                <a:effectLst/>
                <a:latin typeface="+mj-lt"/>
              </a:rPr>
              <a:t>How long is the grant period and will there be a reapplication after the initial use of these funds? </a:t>
            </a:r>
          </a:p>
          <a:p>
            <a:pPr marL="285750" indent="-285750">
              <a:buFont typeface="Arial" panose="020B0604020202020204" pitchFamily="34" charset="0"/>
              <a:buChar char="•"/>
            </a:pPr>
            <a:r>
              <a:rPr lang="en-US" sz="1700" dirty="0">
                <a:latin typeface="+mj-lt"/>
              </a:rPr>
              <a:t>Funds must be used by </a:t>
            </a:r>
            <a:r>
              <a:rPr lang="en-US" sz="1700" dirty="0">
                <a:effectLst/>
                <a:latin typeface="+mj-lt"/>
              </a:rPr>
              <a:t>Dec. 31</a:t>
            </a:r>
            <a:r>
              <a:rPr lang="en-US" sz="1700" dirty="0">
                <a:latin typeface="+mj-lt"/>
              </a:rPr>
              <a:t>, </a:t>
            </a:r>
            <a:r>
              <a:rPr lang="en-US" sz="1700" dirty="0">
                <a:effectLst/>
                <a:latin typeface="+mj-lt"/>
              </a:rPr>
              <a:t>2026 (the federal deadline for all ARPA funds). Currently, there will not be a reapplication after this initial use of funds. Shorter term funding may be requested (this should be indicated </a:t>
            </a:r>
            <a:r>
              <a:rPr lang="en-US" sz="1700" dirty="0">
                <a:latin typeface="+mj-lt"/>
              </a:rPr>
              <a:t>in your workplan and where requested in your application). </a:t>
            </a:r>
            <a:endParaRPr lang="en-US" sz="1700" dirty="0">
              <a:effectLst/>
              <a:latin typeface="+mj-lt"/>
              <a:cs typeface="Calibri Light"/>
            </a:endParaRPr>
          </a:p>
          <a:p>
            <a:endParaRPr lang="en-US" sz="1600" dirty="0">
              <a:latin typeface="+mj-lt"/>
              <a:ea typeface="Calibri" panose="020F0502020204030204" pitchFamily="34" charset="0"/>
              <a:cs typeface="Arial"/>
            </a:endParaRPr>
          </a:p>
          <a:p>
            <a:r>
              <a:rPr lang="en-US" sz="1700" dirty="0">
                <a:latin typeface="+mj-lt"/>
                <a:ea typeface="Calibri" panose="020F0502020204030204" pitchFamily="34" charset="0"/>
                <a:cs typeface="Arial"/>
              </a:rPr>
              <a:t>What is an external program evaluation? </a:t>
            </a:r>
            <a:endParaRPr lang="en-US" sz="1700" dirty="0">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700" dirty="0">
                <a:latin typeface="+mj-lt"/>
                <a:ea typeface="Calibri" panose="020F0502020204030204" pitchFamily="34" charset="0"/>
                <a:cs typeface="Arial"/>
              </a:rPr>
              <a:t>An external program evaluation provider will help to assess the causal effect of the program on outcomes and support co-responder programs to quantify met and unmet needs. The evaluation provider will support co-responder programs to standardize data collection, data utilization, and identify metrics that demonstrate program impact. The County will pay for this service and doesn’t need to be added to your budget. Data gathered may be used to support program sustainability efforts. </a:t>
            </a:r>
            <a:endParaRPr lang="en-US" sz="1700" dirty="0">
              <a:highlight>
                <a:srgbClr val="FFFF00"/>
              </a:highlight>
              <a:latin typeface="+mj-lt"/>
              <a:ea typeface="Calibri" panose="020F0502020204030204" pitchFamily="34" charset="0"/>
              <a:cs typeface="Arial" panose="020B0604020202020204" pitchFamily="34" charset="0"/>
            </a:endParaRPr>
          </a:p>
          <a:p>
            <a:endParaRPr lang="en-US" sz="1700" dirty="0">
              <a:latin typeface="+mj-lt"/>
              <a:ea typeface="Calibri" panose="020F0502020204030204" pitchFamily="34" charset="0"/>
              <a:cs typeface="Arial" panose="020B0604020202020204" pitchFamily="34" charset="0"/>
            </a:endParaRPr>
          </a:p>
          <a:p>
            <a:r>
              <a:rPr lang="en-US" sz="1700" dirty="0">
                <a:latin typeface="+mj-lt"/>
                <a:cs typeface="Segoe UI Semilight" panose="020B0402040204020203" pitchFamily="34" charset="0"/>
              </a:rPr>
              <a:t>Wo</a:t>
            </a:r>
            <a:r>
              <a:rPr lang="en-US" sz="1700" dirty="0">
                <a:effectLst/>
                <a:latin typeface="+mj-lt"/>
                <a:cs typeface="Segoe UI Semilight" panose="020B0402040204020203" pitchFamily="34" charset="0"/>
              </a:rPr>
              <a:t>uld providing facility upgrades or purchasing program supplies (such as unmarked vehicles for transport) be allowable given funding restrictions? </a:t>
            </a:r>
            <a:endParaRPr lang="en-US" sz="1700" dirty="0">
              <a:latin typeface="+mj-lt"/>
              <a:cs typeface="Segoe UI Semilight" panose="020B0402040204020203" pitchFamily="34" charset="0"/>
            </a:endParaRPr>
          </a:p>
          <a:p>
            <a:pPr marL="285750" indent="-285750">
              <a:buFont typeface="Arial" panose="020B0604020202020204" pitchFamily="34" charset="0"/>
              <a:buChar char="•"/>
            </a:pPr>
            <a:r>
              <a:rPr lang="en-US" sz="1700" dirty="0">
                <a:effectLst/>
                <a:latin typeface="+mj-lt"/>
                <a:cs typeface="Segoe UI Semilight" panose="020B0402040204020203" pitchFamily="34" charset="0"/>
              </a:rPr>
              <a:t>Yes. </a:t>
            </a:r>
          </a:p>
          <a:p>
            <a:endParaRPr lang="en-US" dirty="0">
              <a:latin typeface="+mj-lt"/>
              <a:ea typeface="Calibri" panose="020F0502020204030204" pitchFamily="34" charset="0"/>
              <a:cs typeface="Arial" panose="020B0604020202020204" pitchFamily="34" charset="0"/>
            </a:endParaRPr>
          </a:p>
          <a:p>
            <a:r>
              <a:rPr lang="en-US" dirty="0">
                <a:latin typeface="+mj-lt"/>
                <a:ea typeface="Calibri" panose="020F0502020204030204" pitchFamily="34" charset="0"/>
                <a:cs typeface="Arial" panose="020B0604020202020204" pitchFamily="34" charset="0"/>
              </a:rPr>
              <a:t> </a:t>
            </a:r>
            <a:r>
              <a:rPr lang="en-US" sz="1800" dirty="0">
                <a:effectLst/>
                <a:latin typeface="+mj-lt"/>
                <a:ea typeface="Calibri" panose="020F0502020204030204" pitchFamily="34" charset="0"/>
                <a:cs typeface="Arial" panose="020B0604020202020204" pitchFamily="34" charset="0"/>
              </a:rPr>
              <a:t> </a:t>
            </a:r>
          </a:p>
          <a:p>
            <a:endParaRPr lang="en-US" sz="1800" dirty="0">
              <a:effectLst/>
              <a:latin typeface="+mj-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68AF65-9A72-A2F2-325C-4FC065B9A1C8}"/>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3844941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0869101" y="6016086"/>
            <a:ext cx="1322899" cy="621792"/>
            <a:chOff x="10950381" y="5061046"/>
            <a:chExt cx="1322899" cy="621792"/>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22DC549-4391-B658-34D2-058E7E8DA2D0}"/>
                </a:ext>
              </a:extLst>
            </p:cNvPr>
            <p:cNvSpPr txBox="1"/>
            <p:nvPr/>
          </p:nvSpPr>
          <p:spPr>
            <a:xfrm>
              <a:off x="10950381" y="5061046"/>
              <a:ext cx="132289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Calibri" panose="020F0502020204030204"/>
                </a:rPr>
                <a:t>45</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968099" y="257139"/>
            <a:ext cx="108249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600" normalizeH="0" baseline="0" noProof="0">
                <a:ln>
                  <a:noFill/>
                </a:ln>
                <a:solidFill>
                  <a:srgbClr val="606060"/>
                </a:solidFill>
                <a:effectLst/>
                <a:uLnTx/>
                <a:uFillTx/>
                <a:latin typeface="Calibri" panose="020F0502020204030204"/>
                <a:ea typeface="+mn-ea"/>
                <a:cs typeface="+mn-cs"/>
              </a:rPr>
              <a:t>FAQs: </a:t>
            </a:r>
          </a:p>
        </p:txBody>
      </p:sp>
      <p:sp>
        <p:nvSpPr>
          <p:cNvPr id="7" name="TextBox 6">
            <a:extLst>
              <a:ext uri="{FF2B5EF4-FFF2-40B4-BE49-F238E27FC236}">
                <a16:creationId xmlns:a16="http://schemas.microsoft.com/office/drawing/2014/main" id="{8A561529-8F76-3BF1-F3C4-591DDE9B88B6}"/>
              </a:ext>
            </a:extLst>
          </p:cNvPr>
          <p:cNvSpPr txBox="1"/>
          <p:nvPr/>
        </p:nvSpPr>
        <p:spPr>
          <a:xfrm>
            <a:off x="1019511" y="982885"/>
            <a:ext cx="10199979" cy="4770537"/>
          </a:xfrm>
          <a:prstGeom prst="rect">
            <a:avLst/>
          </a:prstGeom>
          <a:noFill/>
        </p:spPr>
        <p:txBody>
          <a:bodyPr wrap="square" lIns="91440" tIns="45720" rIns="91440" bIns="45720" anchor="t">
            <a:spAutoFit/>
          </a:bodyPr>
          <a:lstStyle/>
          <a:p>
            <a:pP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What does a commitment to participating in the Adams County Co-Responders Community of Practice (CoP) mean/look like?</a:t>
            </a:r>
            <a:r>
              <a:rPr lang="en-US" sz="1600">
                <a:solidFill>
                  <a:prstClr val="black"/>
                </a:solidFill>
                <a:latin typeface="Calibri Light" panose="020F0302020204030204"/>
                <a:ea typeface="Calibri" panose="020F0502020204030204" pitchFamily="34" charset="0"/>
                <a:cs typeface="Arial"/>
              </a:rPr>
              <a:t> </a:t>
            </a:r>
            <a:endPar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Commitment entails attending and participating in at least four of the six Community of Practice meetings per calendar year (to take place on the first Thursday of every other month from 9:00 – 10:30 AM). </a:t>
            </a:r>
            <a:r>
              <a:rPr lang="en-US" sz="1600">
                <a:solidFill>
                  <a:prstClr val="black"/>
                </a:solidFill>
                <a:latin typeface="Calibri Light" panose="020F0302020204030204"/>
                <a:ea typeface="Calibri" panose="020F0502020204030204" pitchFamily="34" charset="0"/>
                <a:cs typeface="Arial"/>
              </a:rPr>
              <a:t>A virtual option is available for those unable to participate in person. </a:t>
            </a:r>
            <a:r>
              <a:rPr kumimoji="0" lang="en-US" sz="1600" b="0" i="1"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 If there is a need to revisit this day and time, Adams County Health Department will address this with awarded grantees.</a:t>
            </a:r>
            <a:endParaRPr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a:defRPr/>
            </a:pPr>
            <a:r>
              <a:rPr lang="en-US" sz="1600">
                <a:solidFill>
                  <a:prstClr val="black"/>
                </a:solidFill>
                <a:latin typeface="Calibri Light" panose="020F0302020204030204"/>
                <a:ea typeface="Calibri" panose="020F0502020204030204" pitchFamily="34" charset="0"/>
                <a:cs typeface="Arial"/>
              </a:rPr>
              <a:t>Does</a:t>
            </a: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 our project have to be fully sustainable by the end of the grant term to be considered for funding.</a:t>
            </a:r>
            <a:r>
              <a:rPr lang="en-US" sz="1600">
                <a:solidFill>
                  <a:prstClr val="black"/>
                </a:solidFill>
                <a:latin typeface="Calibri Light" panose="020F0302020204030204"/>
                <a:ea typeface="Calibri" panose="020F0502020204030204" pitchFamily="34" charset="0"/>
                <a:cs typeface="Arial"/>
              </a:rPr>
              <a:t>  </a:t>
            </a:r>
            <a:endParaRPr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Funding will not be based on your organization’s answer to this application question. This said, we </a:t>
            </a:r>
            <a:r>
              <a:rPr lang="en-US" sz="1600">
                <a:solidFill>
                  <a:prstClr val="black"/>
                </a:solidFill>
                <a:latin typeface="Calibri Light" panose="020F0302020204030204"/>
                <a:ea typeface="Calibri" panose="020F0502020204030204" pitchFamily="34" charset="0"/>
                <a:cs typeface="Arial"/>
              </a:rPr>
              <a:t>would like to learn more about your organization's </a:t>
            </a: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plans for longer term funding and sustainability.</a:t>
            </a:r>
            <a:r>
              <a:rPr lang="en-US" sz="1600">
                <a:solidFill>
                  <a:prstClr val="black"/>
                </a:solidFill>
                <a:latin typeface="Calibri Light" panose="020F0302020204030204"/>
                <a:ea typeface="Calibri" panose="020F0502020204030204" pitchFamily="34" charset="0"/>
                <a:cs typeface="Arial"/>
              </a:rPr>
              <a:t> </a:t>
            </a:r>
            <a:endParaRPr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a:rPr>
              <a:t>Can you explain how proposals will be weighted based on the recommendation(s) they address?</a:t>
            </a:r>
            <a:r>
              <a:rPr lang="en-US" sz="1600">
                <a:solidFill>
                  <a:prstClr val="black"/>
                </a:solidFill>
                <a:latin typeface="Calibri Light" panose="020F0302020204030204"/>
                <a:ea typeface="Calibri" panose="020F0502020204030204" pitchFamily="34" charset="0"/>
                <a:cs typeface="Arial"/>
              </a:rPr>
              <a:t> </a:t>
            </a:r>
            <a:endParaRPr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mn-cs"/>
              </a:rPr>
              <a:t>Organizations that select one recommendation and clearly explain how their proposal addresses selected recommendation will receive full (10) points. An extra five points will be given for each additional recommendation addressed by the proposal.</a:t>
            </a:r>
            <a:r>
              <a:rPr lang="en-US" sz="1600">
                <a:solidFill>
                  <a:prstClr val="black"/>
                </a:solidFill>
                <a:latin typeface="Calibri Light" panose="020F0302020204030204"/>
              </a:rPr>
              <a:t> </a:t>
            </a:r>
            <a:endParaRPr lang="en-US" sz="1600" b="0" i="0" u="none" strike="noStrike" kern="1200" cap="none" spc="0" normalizeH="0" baseline="0" noProof="0">
              <a:ln>
                <a:noFill/>
              </a:ln>
              <a:solidFill>
                <a:prstClr val="black"/>
              </a:solidFill>
              <a:effectLst/>
              <a:uLnTx/>
              <a:uFillTx/>
              <a:latin typeface="Calibri Light" panose="020F0302020204030204"/>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Light" panose="020F0302020204030204"/>
                <a:cs typeface="Segoe UI Semilight"/>
              </a:rPr>
              <a:t>Is assistance available to support creation of key drives/key performance indicators?</a:t>
            </a:r>
            <a:endParaRPr lang="en-US" sz="1600" b="0" i="0" u="none" strike="noStrike" kern="1200" cap="none" spc="0" normalizeH="0" baseline="0" noProof="0">
              <a:ln>
                <a:noFill/>
              </a:ln>
              <a:solidFill>
                <a:prstClr val="black"/>
              </a:solidFill>
              <a:effectLst/>
              <a:uLnTx/>
              <a:uFillTx/>
              <a:latin typeface="Calibri Light" panose="020F0302020204030204"/>
              <a:cs typeface="Segoe UI Semilight"/>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egoe UI Semilight"/>
              </a:rPr>
              <a:t>Yes</a:t>
            </a:r>
            <a:r>
              <a:rPr lang="en-US" sz="1600">
                <a:solidFill>
                  <a:prstClr val="black"/>
                </a:solidFill>
                <a:latin typeface="Calibri Light" panose="020F0302020204030204"/>
                <a:cs typeface="Segoe UI Semilight"/>
              </a:rPr>
              <a:t>, Rocky Mountain Partnership will be available to provide technical assistance with key drivers and associated templates. </a:t>
            </a:r>
            <a:endParaRPr lang="en-US" sz="1600" b="0" i="0" u="none" strike="noStrike" kern="1200" cap="none" spc="0" normalizeH="0" baseline="0" noProof="0">
              <a:ln>
                <a:noFill/>
              </a:ln>
              <a:solidFill>
                <a:prstClr val="black"/>
              </a:solidFill>
              <a:effectLst/>
              <a:uLnTx/>
              <a:uFillTx/>
              <a:latin typeface="Calibri Light" panose="020F0302020204030204"/>
              <a:cs typeface="Segoe UI Semilight" panose="020B0402040204020203" pitchFamily="34" charset="0"/>
            </a:endParaRPr>
          </a:p>
        </p:txBody>
      </p:sp>
      <p:sp>
        <p:nvSpPr>
          <p:cNvPr id="8" name="TextBox 7">
            <a:extLst>
              <a:ext uri="{FF2B5EF4-FFF2-40B4-BE49-F238E27FC236}">
                <a16:creationId xmlns:a16="http://schemas.microsoft.com/office/drawing/2014/main" id="{4668AF65-9A72-A2F2-325C-4FC065B9A1C8}"/>
              </a:ext>
            </a:extLst>
          </p:cNvPr>
          <p:cNvSpPr txBox="1"/>
          <p:nvPr/>
        </p:nvSpPr>
        <p:spPr>
          <a:xfrm>
            <a:off x="6211614" y="6055841"/>
            <a:ext cx="5372720" cy="2769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prstClr val="black"/>
                </a:solidFill>
                <a:effectLst/>
                <a:uLnTx/>
                <a:uFillTx/>
                <a:latin typeface="Calibri Light" panose="020F0302020204030204"/>
                <a:ea typeface="+mn-ea"/>
                <a:cs typeface="+mn-cs"/>
              </a:rPr>
              <a:t>CO-RESPONDER SERVICES ARPA APPLICATION FAQS</a:t>
            </a:r>
          </a:p>
        </p:txBody>
      </p:sp>
    </p:spTree>
    <p:extLst>
      <p:ext uri="{BB962C8B-B14F-4D97-AF65-F5344CB8AC3E}">
        <p14:creationId xmlns:p14="http://schemas.microsoft.com/office/powerpoint/2010/main" val="2445178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sp>
        <p:nvSpPr>
          <p:cNvPr id="9" name="TextBox 8">
            <a:extLst>
              <a:ext uri="{FF2B5EF4-FFF2-40B4-BE49-F238E27FC236}">
                <a16:creationId xmlns:a16="http://schemas.microsoft.com/office/drawing/2014/main" id="{F22DC549-4391-B658-34D2-058E7E8DA2D0}"/>
              </a:ext>
            </a:extLst>
          </p:cNvPr>
          <p:cNvSpPr txBox="1"/>
          <p:nvPr/>
        </p:nvSpPr>
        <p:spPr>
          <a:xfrm>
            <a:off x="11465892" y="5970205"/>
            <a:ext cx="291548" cy="707886"/>
          </a:xfrm>
          <a:prstGeom prst="rect">
            <a:avLst/>
          </a:prstGeom>
          <a:noFill/>
        </p:spPr>
        <p:txBody>
          <a:bodyPr wrap="square" rtlCol="0">
            <a:spAutoFit/>
          </a:bodyPr>
          <a:lstStyle/>
          <a:p>
            <a:pPr algn="ctr"/>
            <a:r>
              <a:rPr lang="en-US" sz="4000" b="1">
                <a:solidFill>
                  <a:schemeClr val="bg1"/>
                </a:solidFill>
              </a:rPr>
              <a:t>5</a:t>
            </a:r>
          </a:p>
        </p:txBody>
      </p:sp>
      <p:pic>
        <p:nvPicPr>
          <p:cNvPr id="3" name="Picture 2" descr="A bridge over water with trees and mountains in the background&#10;&#10;Description automatically generated">
            <a:extLst>
              <a:ext uri="{FF2B5EF4-FFF2-40B4-BE49-F238E27FC236}">
                <a16:creationId xmlns:a16="http://schemas.microsoft.com/office/drawing/2014/main" id="{73584BE3-827E-F8D8-50E7-64C599F1F207}"/>
              </a:ext>
            </a:extLst>
          </p:cNvPr>
          <p:cNvPicPr>
            <a:picLocks noChangeAspect="1"/>
          </p:cNvPicPr>
          <p:nvPr/>
        </p:nvPicPr>
        <p:blipFill>
          <a:blip r:embed="rId5"/>
          <a:stretch>
            <a:fillRect/>
          </a:stretch>
        </p:blipFill>
        <p:spPr>
          <a:xfrm>
            <a:off x="0" y="10633"/>
            <a:ext cx="12192000" cy="5322440"/>
          </a:xfrm>
          <a:prstGeom prst="rect">
            <a:avLst/>
          </a:prstGeom>
        </p:spPr>
      </p:pic>
      <p:sp>
        <p:nvSpPr>
          <p:cNvPr id="4" name="TextBox 3">
            <a:extLst>
              <a:ext uri="{FF2B5EF4-FFF2-40B4-BE49-F238E27FC236}">
                <a16:creationId xmlns:a16="http://schemas.microsoft.com/office/drawing/2014/main" id="{798BBC0C-7F2B-CC5F-8961-4F4075766C31}"/>
              </a:ext>
            </a:extLst>
          </p:cNvPr>
          <p:cNvSpPr txBox="1"/>
          <p:nvPr/>
        </p:nvSpPr>
        <p:spPr>
          <a:xfrm>
            <a:off x="3067877" y="1160651"/>
            <a:ext cx="6079436" cy="1015663"/>
          </a:xfrm>
          <a:prstGeom prst="rect">
            <a:avLst/>
          </a:prstGeom>
          <a:noFill/>
        </p:spPr>
        <p:txBody>
          <a:bodyPr wrap="square" rtlCol="0">
            <a:spAutoFit/>
          </a:bodyPr>
          <a:lstStyle/>
          <a:p>
            <a:pPr algn="ctr"/>
            <a:r>
              <a:rPr lang="en-US" sz="6000" b="1" spc="600">
                <a:solidFill>
                  <a:schemeClr val="bg1"/>
                </a:solidFill>
              </a:rPr>
              <a:t>QUESTIONS?</a:t>
            </a:r>
          </a:p>
        </p:txBody>
      </p:sp>
      <p:sp>
        <p:nvSpPr>
          <p:cNvPr id="13" name="TextBox 12">
            <a:extLst>
              <a:ext uri="{FF2B5EF4-FFF2-40B4-BE49-F238E27FC236}">
                <a16:creationId xmlns:a16="http://schemas.microsoft.com/office/drawing/2014/main" id="{FD958403-535C-B24E-7E08-7C3A634C6D05}"/>
              </a:ext>
            </a:extLst>
          </p:cNvPr>
          <p:cNvSpPr txBox="1"/>
          <p:nvPr/>
        </p:nvSpPr>
        <p:spPr>
          <a:xfrm>
            <a:off x="1838739" y="2305615"/>
            <a:ext cx="8537713" cy="307777"/>
          </a:xfrm>
          <a:prstGeom prst="rect">
            <a:avLst/>
          </a:prstGeom>
          <a:noFill/>
        </p:spPr>
        <p:txBody>
          <a:bodyPr wrap="square">
            <a:spAutoFit/>
          </a:bodyPr>
          <a:lstStyle/>
          <a:p>
            <a:r>
              <a:rPr lang="en-US" sz="1400">
                <a:solidFill>
                  <a:schemeClr val="bg1"/>
                </a:solidFill>
                <a:latin typeface="Trebuchet MS" panose="020B0703020202090204" pitchFamily="34" charset="0"/>
              </a:rPr>
              <a:t>.</a:t>
            </a:r>
          </a:p>
        </p:txBody>
      </p:sp>
      <p:sp>
        <p:nvSpPr>
          <p:cNvPr id="2" name="TextBox 1">
            <a:extLst>
              <a:ext uri="{FF2B5EF4-FFF2-40B4-BE49-F238E27FC236}">
                <a16:creationId xmlns:a16="http://schemas.microsoft.com/office/drawing/2014/main" id="{8C9778E0-D1F0-603B-EC67-3BDE91682AB1}"/>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11538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5</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587757" y="456513"/>
            <a:ext cx="11387577" cy="707886"/>
          </a:xfrm>
          <a:prstGeom prst="rect">
            <a:avLst/>
          </a:prstGeom>
          <a:noFill/>
        </p:spPr>
        <p:txBody>
          <a:bodyPr wrap="square" rtlCol="0">
            <a:spAutoFit/>
          </a:bodyPr>
          <a:lstStyle/>
          <a:p>
            <a:r>
              <a:rPr lang="en-US" altLang="en-US" sz="4000" b="1" spc="300">
                <a:solidFill>
                  <a:srgbClr val="606060"/>
                </a:solidFill>
              </a:rPr>
              <a:t>Allowable Expenses per </a:t>
            </a:r>
            <a:r>
              <a:rPr lang="en-US" sz="4000" b="1" spc="300">
                <a:solidFill>
                  <a:srgbClr val="606060"/>
                </a:solidFill>
              </a:rPr>
              <a:t>UG § 200.403</a:t>
            </a:r>
          </a:p>
        </p:txBody>
      </p:sp>
      <p:sp>
        <p:nvSpPr>
          <p:cNvPr id="8" name="Content Placeholder 2">
            <a:extLst>
              <a:ext uri="{FF2B5EF4-FFF2-40B4-BE49-F238E27FC236}">
                <a16:creationId xmlns:a16="http://schemas.microsoft.com/office/drawing/2014/main" id="{6FA0389D-CE6F-30AA-3550-AFD8FFB6A61A}"/>
              </a:ext>
            </a:extLst>
          </p:cNvPr>
          <p:cNvSpPr>
            <a:spLocks noGrp="1"/>
          </p:cNvSpPr>
          <p:nvPr>
            <p:ph idx="1"/>
          </p:nvPr>
        </p:nvSpPr>
        <p:spPr>
          <a:xfrm>
            <a:off x="838200" y="1288488"/>
            <a:ext cx="10515600" cy="4622800"/>
          </a:xfrm>
        </p:spPr>
        <p:txBody>
          <a:bodyPr/>
          <a:lstStyle/>
          <a:p>
            <a:pPr marL="0" indent="0">
              <a:buFont typeface="Arial" panose="020B0604020202020204" pitchFamily="34" charset="0"/>
              <a:buNone/>
              <a:defRPr/>
            </a:pPr>
            <a:r>
              <a:rPr lang="en-US" sz="2000" b="1">
                <a:solidFill>
                  <a:srgbClr val="235D8D"/>
                </a:solidFill>
                <a:latin typeface="Segoe UI Semilight" panose="020B0402040204020203" pitchFamily="34" charset="0"/>
                <a:cs typeface="Segoe UI Semilight" panose="020B0402040204020203" pitchFamily="34" charset="0"/>
              </a:rPr>
              <a:t>To be allowable, a cost must: </a:t>
            </a:r>
          </a:p>
          <a:p>
            <a:pPr>
              <a:defRPr/>
            </a:pPr>
            <a:r>
              <a:rPr lang="en-US" sz="2000">
                <a:latin typeface="Segoe UI Semilight" panose="020B0402040204020203" pitchFamily="34" charset="0"/>
                <a:cs typeface="Segoe UI Semilight" panose="020B0402040204020203" pitchFamily="34" charset="0"/>
              </a:rPr>
              <a:t>Be necessary and reasonable for the performance of federal awards</a:t>
            </a:r>
          </a:p>
          <a:p>
            <a:pPr>
              <a:defRPr/>
            </a:pPr>
            <a:r>
              <a:rPr lang="en-US" sz="2000">
                <a:latin typeface="Segoe UI Semilight" panose="020B0402040204020203" pitchFamily="34" charset="0"/>
                <a:cs typeface="Segoe UI Semilight" panose="020B0402040204020203" pitchFamily="34" charset="0"/>
              </a:rPr>
              <a:t>Conform to any limitations or exclusions set forth in the Federal award as to cost items</a:t>
            </a:r>
          </a:p>
          <a:p>
            <a:pPr>
              <a:defRPr/>
            </a:pPr>
            <a:r>
              <a:rPr lang="en-US" sz="2000">
                <a:latin typeface="Segoe UI Semilight" panose="020B0402040204020203" pitchFamily="34" charset="0"/>
                <a:cs typeface="Segoe UI Semilight" panose="020B0402040204020203" pitchFamily="34" charset="0"/>
              </a:rPr>
              <a:t>Be consistent with policies and procedures for non-federal expense</a:t>
            </a:r>
          </a:p>
          <a:p>
            <a:pPr>
              <a:defRPr/>
            </a:pPr>
            <a:r>
              <a:rPr lang="en-US" sz="2000">
                <a:latin typeface="Segoe UI Semilight" panose="020B0402040204020203" pitchFamily="34" charset="0"/>
                <a:cs typeface="Segoe UI Semilight" panose="020B0402040204020203" pitchFamily="34" charset="0"/>
              </a:rPr>
              <a:t>Be accorded consistent treatment in like circumstances</a:t>
            </a:r>
          </a:p>
          <a:p>
            <a:pPr>
              <a:defRPr/>
            </a:pPr>
            <a:r>
              <a:rPr lang="en-US" sz="2000">
                <a:latin typeface="Segoe UI Semilight" panose="020B0402040204020203" pitchFamily="34" charset="0"/>
                <a:cs typeface="Segoe UI Semilight" panose="020B0402040204020203" pitchFamily="34" charset="0"/>
              </a:rPr>
              <a:t>Follow generally accepted accounting principles (GAAP)</a:t>
            </a:r>
          </a:p>
          <a:p>
            <a:pPr>
              <a:defRPr/>
            </a:pPr>
            <a:r>
              <a:rPr lang="en-US" sz="2000">
                <a:latin typeface="Segoe UI Semilight" panose="020B0402040204020203" pitchFamily="34" charset="0"/>
                <a:cs typeface="Segoe UI Semilight" panose="020B0402040204020203" pitchFamily="34" charset="0"/>
              </a:rPr>
              <a:t>Not be used to meet cost sharing or matching of another federal award</a:t>
            </a:r>
          </a:p>
          <a:p>
            <a:pPr>
              <a:defRPr/>
            </a:pPr>
            <a:r>
              <a:rPr lang="en-US" sz="2000">
                <a:latin typeface="Segoe UI Semilight" panose="020B0402040204020203" pitchFamily="34" charset="0"/>
                <a:cs typeface="Segoe UI Semilight" panose="020B0402040204020203" pitchFamily="34" charset="0"/>
              </a:rPr>
              <a:t>Be adequately documented and incurred within approved budget period</a:t>
            </a:r>
          </a:p>
        </p:txBody>
      </p:sp>
      <p:sp>
        <p:nvSpPr>
          <p:cNvPr id="11" name="Rectangle 10">
            <a:extLst>
              <a:ext uri="{FF2B5EF4-FFF2-40B4-BE49-F238E27FC236}">
                <a16:creationId xmlns:a16="http://schemas.microsoft.com/office/drawing/2014/main" id="{A093BEB7-4AD4-5C31-3F00-946C94D37F00}"/>
              </a:ext>
            </a:extLst>
          </p:cNvPr>
          <p:cNvSpPr/>
          <p:nvPr/>
        </p:nvSpPr>
        <p:spPr>
          <a:xfrm>
            <a:off x="3139807" y="4763378"/>
            <a:ext cx="5454918" cy="98742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Costs not specifically prohibited by federal regulation or the specific grant/contract </a:t>
            </a:r>
          </a:p>
        </p:txBody>
      </p:sp>
      <p:sp>
        <p:nvSpPr>
          <p:cNvPr id="12" name="TextBox 11">
            <a:extLst>
              <a:ext uri="{FF2B5EF4-FFF2-40B4-BE49-F238E27FC236}">
                <a16:creationId xmlns:a16="http://schemas.microsoft.com/office/drawing/2014/main" id="{8C4D72B4-9822-DBE5-0CD3-CDD029300BB0}"/>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203112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6</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587757" y="245554"/>
            <a:ext cx="11387577" cy="707886"/>
          </a:xfrm>
          <a:prstGeom prst="rect">
            <a:avLst/>
          </a:prstGeom>
          <a:noFill/>
        </p:spPr>
        <p:txBody>
          <a:bodyPr wrap="square" rtlCol="0">
            <a:spAutoFit/>
          </a:bodyPr>
          <a:lstStyle/>
          <a:p>
            <a:r>
              <a:rPr lang="en-US" altLang="en-US" sz="4000" b="1" spc="300">
                <a:solidFill>
                  <a:srgbClr val="606060"/>
                </a:solidFill>
              </a:rPr>
              <a:t>Reasonable Expenses per </a:t>
            </a:r>
            <a:r>
              <a:rPr lang="en-US" sz="4000" b="1" spc="300">
                <a:solidFill>
                  <a:srgbClr val="606060"/>
                </a:solidFill>
              </a:rPr>
              <a:t>UG </a:t>
            </a:r>
            <a:r>
              <a:rPr lang="en-US" sz="4000" spc="300">
                <a:solidFill>
                  <a:srgbClr val="606060"/>
                </a:solidFill>
              </a:rPr>
              <a:t>§ </a:t>
            </a:r>
            <a:r>
              <a:rPr lang="en-US" sz="4000" b="1" spc="300">
                <a:solidFill>
                  <a:srgbClr val="606060"/>
                </a:solidFill>
              </a:rPr>
              <a:t>200.404</a:t>
            </a:r>
            <a:r>
              <a:rPr lang="en-US" altLang="en-US" sz="4000" b="1" spc="300">
                <a:solidFill>
                  <a:srgbClr val="606060"/>
                </a:solidFill>
              </a:rPr>
              <a:t> </a:t>
            </a:r>
            <a:endParaRPr lang="en-US" sz="4000" b="1" spc="300">
              <a:solidFill>
                <a:srgbClr val="606060"/>
              </a:solidFill>
            </a:endParaRPr>
          </a:p>
        </p:txBody>
      </p:sp>
      <p:sp>
        <p:nvSpPr>
          <p:cNvPr id="8" name="Content Placeholder 2">
            <a:extLst>
              <a:ext uri="{FF2B5EF4-FFF2-40B4-BE49-F238E27FC236}">
                <a16:creationId xmlns:a16="http://schemas.microsoft.com/office/drawing/2014/main" id="{6FA0389D-CE6F-30AA-3550-AFD8FFB6A61A}"/>
              </a:ext>
            </a:extLst>
          </p:cNvPr>
          <p:cNvSpPr>
            <a:spLocks noGrp="1"/>
          </p:cNvSpPr>
          <p:nvPr>
            <p:ph idx="1"/>
          </p:nvPr>
        </p:nvSpPr>
        <p:spPr>
          <a:xfrm>
            <a:off x="838200" y="1288488"/>
            <a:ext cx="10515600" cy="4622800"/>
          </a:xfrm>
        </p:spPr>
        <p:txBody>
          <a:bodyPr/>
          <a:lstStyle/>
          <a:p>
            <a:pPr marL="0" indent="0">
              <a:buFont typeface="Arial" panose="020B0604020202020204" pitchFamily="34" charset="0"/>
              <a:buNone/>
              <a:defRPr/>
            </a:pPr>
            <a:r>
              <a:rPr lang="en-US" sz="2000" b="1">
                <a:solidFill>
                  <a:srgbClr val="235D8D"/>
                </a:solidFill>
                <a:latin typeface="Segoe UI Semilight" panose="020B0402040204020203" pitchFamily="34" charset="0"/>
                <a:cs typeface="Segoe UI Semilight" panose="020B0402040204020203" pitchFamily="34" charset="0"/>
              </a:rPr>
              <a:t>To be reasonable, a cost must be:</a:t>
            </a:r>
          </a:p>
          <a:p>
            <a:pPr>
              <a:defRPr/>
            </a:pPr>
            <a:r>
              <a:rPr lang="en-US" sz="2000">
                <a:latin typeface="Segoe UI Semilight" panose="020B0402040204020203" pitchFamily="34" charset="0"/>
                <a:cs typeface="Segoe UI Semilight" panose="020B0402040204020203" pitchFamily="34" charset="0"/>
              </a:rPr>
              <a:t>Ordinary and necessary for operation or efficient performance of a federal award</a:t>
            </a:r>
          </a:p>
          <a:p>
            <a:pPr>
              <a:defRPr/>
            </a:pPr>
            <a:r>
              <a:rPr lang="en-US" sz="2000">
                <a:latin typeface="Segoe UI Semilight" panose="020B0402040204020203" pitchFamily="34" charset="0"/>
                <a:cs typeface="Segoe UI Semilight" panose="020B0402040204020203" pitchFamily="34" charset="0"/>
              </a:rPr>
              <a:t>Follow sound business and best practices, federal terms and regulations</a:t>
            </a:r>
          </a:p>
          <a:p>
            <a:pPr>
              <a:defRPr/>
            </a:pPr>
            <a:r>
              <a:rPr lang="en-US" sz="2000">
                <a:latin typeface="Segoe UI Semilight" panose="020B0402040204020203" pitchFamily="34" charset="0"/>
                <a:cs typeface="Segoe UI Semilight" panose="020B0402040204020203" pitchFamily="34" charset="0"/>
              </a:rPr>
              <a:t>Follow market price for comparable goods and services for geographic area</a:t>
            </a:r>
          </a:p>
          <a:p>
            <a:pPr>
              <a:defRPr/>
            </a:pPr>
            <a:r>
              <a:rPr lang="en-US" sz="2000">
                <a:latin typeface="Segoe UI Semilight" panose="020B0402040204020203" pitchFamily="34" charset="0"/>
                <a:cs typeface="Segoe UI Semilight" panose="020B0402040204020203" pitchFamily="34" charset="0"/>
              </a:rPr>
              <a:t>Administered with prudence with regards to responsibilities</a:t>
            </a:r>
          </a:p>
          <a:p>
            <a:pPr>
              <a:defRPr/>
            </a:pPr>
            <a:r>
              <a:rPr lang="en-US" sz="2000">
                <a:latin typeface="Segoe UI Semilight" panose="020B0402040204020203" pitchFamily="34" charset="0"/>
                <a:cs typeface="Segoe UI Semilight" panose="020B0402040204020203" pitchFamily="34" charset="0"/>
              </a:rPr>
              <a:t>Doesn't significantly deviate from practices and polices regarding incurrence of costs</a:t>
            </a:r>
          </a:p>
        </p:txBody>
      </p:sp>
      <p:sp>
        <p:nvSpPr>
          <p:cNvPr id="7" name="Rectangle 6">
            <a:extLst>
              <a:ext uri="{FF2B5EF4-FFF2-40B4-BE49-F238E27FC236}">
                <a16:creationId xmlns:a16="http://schemas.microsoft.com/office/drawing/2014/main" id="{EE22AA54-56FD-B675-971C-D5B7EB153CC2}"/>
              </a:ext>
            </a:extLst>
          </p:cNvPr>
          <p:cNvSpPr/>
          <p:nvPr/>
        </p:nvSpPr>
        <p:spPr>
          <a:xfrm>
            <a:off x="3436823" y="4315970"/>
            <a:ext cx="4927600" cy="11652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Semilight" panose="020B0402040204020203" pitchFamily="34" charset="0"/>
                <a:cs typeface="Segoe UI Semilight" panose="020B0402040204020203" pitchFamily="34" charset="0"/>
              </a:rPr>
              <a:t>Costs that reflect what a prudent person would pay</a:t>
            </a:r>
          </a:p>
        </p:txBody>
      </p:sp>
      <p:sp>
        <p:nvSpPr>
          <p:cNvPr id="11" name="TextBox 10">
            <a:extLst>
              <a:ext uri="{FF2B5EF4-FFF2-40B4-BE49-F238E27FC236}">
                <a16:creationId xmlns:a16="http://schemas.microsoft.com/office/drawing/2014/main" id="{BB6480CF-698D-16DA-5655-49F69D0C7E39}"/>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164163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7</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631824" y="475589"/>
            <a:ext cx="11387577" cy="707886"/>
          </a:xfrm>
          <a:prstGeom prst="rect">
            <a:avLst/>
          </a:prstGeom>
          <a:noFill/>
        </p:spPr>
        <p:txBody>
          <a:bodyPr wrap="square" rtlCol="0">
            <a:spAutoFit/>
          </a:bodyPr>
          <a:lstStyle/>
          <a:p>
            <a:r>
              <a:rPr lang="en-US" altLang="en-US" sz="4000" b="1" spc="300">
                <a:solidFill>
                  <a:srgbClr val="606060"/>
                </a:solidFill>
              </a:rPr>
              <a:t>Unallowable Expenses</a:t>
            </a:r>
            <a:endParaRPr lang="en-US" sz="4000" b="1" spc="300">
              <a:solidFill>
                <a:srgbClr val="606060"/>
              </a:solidFill>
            </a:endParaRPr>
          </a:p>
        </p:txBody>
      </p:sp>
      <p:sp>
        <p:nvSpPr>
          <p:cNvPr id="8" name="Content Placeholder 2">
            <a:extLst>
              <a:ext uri="{FF2B5EF4-FFF2-40B4-BE49-F238E27FC236}">
                <a16:creationId xmlns:a16="http://schemas.microsoft.com/office/drawing/2014/main" id="{6FA0389D-CE6F-30AA-3550-AFD8FFB6A61A}"/>
              </a:ext>
            </a:extLst>
          </p:cNvPr>
          <p:cNvSpPr>
            <a:spLocks noGrp="1"/>
          </p:cNvSpPr>
          <p:nvPr>
            <p:ph idx="1"/>
          </p:nvPr>
        </p:nvSpPr>
        <p:spPr>
          <a:xfrm>
            <a:off x="838200" y="1288488"/>
            <a:ext cx="10515600" cy="4622800"/>
          </a:xfrm>
        </p:spPr>
        <p:txBody>
          <a:bodyPr/>
          <a:lstStyle/>
          <a:p>
            <a:pPr>
              <a:defRPr/>
            </a:pPr>
            <a:r>
              <a:rPr lang="en-US" altLang="en-US" sz="2000" b="1" u="sng">
                <a:solidFill>
                  <a:srgbClr val="235D8D"/>
                </a:solidFill>
                <a:latin typeface="Segoe UI Semilight" panose="020B0402040204020203" pitchFamily="34" charset="0"/>
                <a:cs typeface="Segoe UI Semilight" panose="020B0402040204020203" pitchFamily="34" charset="0"/>
              </a:rPr>
              <a:t>Per Uniform Guidance</a:t>
            </a:r>
          </a:p>
          <a:p>
            <a:pPr lvl="2">
              <a:defRPr/>
            </a:pPr>
            <a:r>
              <a:rPr lang="en-US" altLang="en-US" sz="1800">
                <a:latin typeface="Segoe UI Semilight" panose="020B0402040204020203" pitchFamily="34" charset="0"/>
                <a:cs typeface="Segoe UI Semilight" panose="020B0402040204020203" pitchFamily="34" charset="0"/>
              </a:rPr>
              <a:t>Alcoholic Beverages </a:t>
            </a:r>
          </a:p>
          <a:p>
            <a:pPr lvl="2">
              <a:defRPr/>
            </a:pPr>
            <a:r>
              <a:rPr lang="en-US" altLang="en-US" sz="1800">
                <a:latin typeface="Segoe UI Semilight" panose="020B0402040204020203" pitchFamily="34" charset="0"/>
                <a:cs typeface="Segoe UI Semilight" panose="020B0402040204020203" pitchFamily="34" charset="0"/>
              </a:rPr>
              <a:t>Contributions and Donations</a:t>
            </a:r>
          </a:p>
          <a:p>
            <a:pPr lvl="2">
              <a:defRPr/>
            </a:pPr>
            <a:r>
              <a:rPr lang="en-US" altLang="en-US" sz="1800">
                <a:latin typeface="Segoe UI Semilight" panose="020B0402040204020203" pitchFamily="34" charset="0"/>
                <a:cs typeface="Segoe UI Semilight" panose="020B0402040204020203" pitchFamily="34" charset="0"/>
              </a:rPr>
              <a:t>Fines &amp; Penalties</a:t>
            </a:r>
          </a:p>
          <a:p>
            <a:pPr lvl="2">
              <a:defRPr/>
            </a:pPr>
            <a:r>
              <a:rPr lang="en-US" altLang="en-US" sz="1800">
                <a:latin typeface="Segoe UI Semilight" panose="020B0402040204020203" pitchFamily="34" charset="0"/>
                <a:cs typeface="Segoe UI Semilight" panose="020B0402040204020203" pitchFamily="34" charset="0"/>
              </a:rPr>
              <a:t>Interest</a:t>
            </a:r>
          </a:p>
          <a:p>
            <a:pPr lvl="2">
              <a:defRPr/>
            </a:pPr>
            <a:r>
              <a:rPr lang="en-US" altLang="en-US" sz="1800">
                <a:latin typeface="Segoe UI Semilight" panose="020B0402040204020203" pitchFamily="34" charset="0"/>
                <a:cs typeface="Segoe UI Semilight" panose="020B0402040204020203" pitchFamily="34" charset="0"/>
              </a:rPr>
              <a:t>Lobbying</a:t>
            </a:r>
          </a:p>
          <a:p>
            <a:pPr lvl="2">
              <a:defRPr/>
            </a:pPr>
            <a:r>
              <a:rPr lang="en-US" altLang="en-US" sz="1800">
                <a:latin typeface="Segoe UI Semilight" panose="020B0402040204020203" pitchFamily="34" charset="0"/>
                <a:cs typeface="Segoe UI Semilight" panose="020B0402040204020203" pitchFamily="34" charset="0"/>
              </a:rPr>
              <a:t>Pre-Award Costs</a:t>
            </a:r>
          </a:p>
          <a:p>
            <a:pPr>
              <a:defRPr/>
            </a:pPr>
            <a:r>
              <a:rPr lang="en-US" altLang="en-US" sz="2000" b="1" u="sng">
                <a:solidFill>
                  <a:srgbClr val="235D8D"/>
                </a:solidFill>
                <a:latin typeface="Segoe UI Semilight" panose="020B0402040204020203" pitchFamily="34" charset="0"/>
                <a:cs typeface="Segoe UI Semilight" panose="020B0402040204020203" pitchFamily="34" charset="0"/>
              </a:rPr>
              <a:t>Per SLFRF April 2022 Compliance Supplement</a:t>
            </a:r>
            <a:endParaRPr lang="en-US" altLang="en-US" sz="1200">
              <a:latin typeface="Segoe UI Semilight" panose="020B0402040204020203" pitchFamily="34" charset="0"/>
              <a:cs typeface="Segoe UI Semilight" panose="020B0402040204020203" pitchFamily="34" charset="0"/>
            </a:endParaRPr>
          </a:p>
          <a:p>
            <a:pPr lvl="2">
              <a:defRPr/>
            </a:pPr>
            <a:r>
              <a:rPr lang="en-US" altLang="en-US" sz="1800">
                <a:latin typeface="Segoe UI Semilight" panose="020B0402040204020203" pitchFamily="34" charset="0"/>
                <a:cs typeface="Segoe UI Semilight" panose="020B0402040204020203" pitchFamily="34" charset="0"/>
              </a:rPr>
              <a:t>Debt service or replenishing financial reserves (ex: rainy day funds)</a:t>
            </a:r>
          </a:p>
          <a:p>
            <a:pPr lvl="2">
              <a:defRPr/>
            </a:pPr>
            <a:r>
              <a:rPr lang="en-US" altLang="en-US" sz="1800">
                <a:latin typeface="Segoe UI Semilight" panose="020B0402040204020203" pitchFamily="34" charset="0"/>
                <a:cs typeface="Segoe UI Semilight" panose="020B0402040204020203" pitchFamily="34" charset="0"/>
              </a:rPr>
              <a:t>Satisfaction of settlements </a:t>
            </a:r>
          </a:p>
          <a:p>
            <a:pPr lvl="2">
              <a:defRPr/>
            </a:pPr>
            <a:r>
              <a:rPr lang="en-US" altLang="en-US" sz="1800">
                <a:latin typeface="Segoe UI Semilight" panose="020B0402040204020203" pitchFamily="34" charset="0"/>
                <a:cs typeface="Segoe UI Semilight" panose="020B0402040204020203" pitchFamily="34" charset="0"/>
              </a:rPr>
              <a:t>Any program, services or capital expenses that undermines the efforts to stop the spread of COVID-19</a:t>
            </a:r>
          </a:p>
          <a:p>
            <a:pPr marL="0" indent="0">
              <a:buFont typeface="Arial" panose="020B0604020202020204" pitchFamily="34" charset="0"/>
              <a:buNone/>
              <a:defRPr/>
            </a:pPr>
            <a:endParaRPr lang="en-US" sz="2000">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37DF7889-91E2-C969-2ADC-7A7DFE47EB38}"/>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121569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pic>
        <p:nvPicPr>
          <p:cNvPr id="6" name="Picture 5">
            <a:extLst>
              <a:ext uri="{FF2B5EF4-FFF2-40B4-BE49-F238E27FC236}">
                <a16:creationId xmlns:a16="http://schemas.microsoft.com/office/drawing/2014/main" id="{C615ABB9-DF7C-8320-E4F5-468DA1EF9CF4}"/>
              </a:ext>
            </a:extLst>
          </p:cNvPr>
          <p:cNvPicPr>
            <a:picLocks noChangeAspect="1"/>
          </p:cNvPicPr>
          <p:nvPr/>
        </p:nvPicPr>
        <p:blipFill>
          <a:blip r:embed="rId4"/>
          <a:stretch>
            <a:fillRect/>
          </a:stretch>
        </p:blipFill>
        <p:spPr>
          <a:xfrm>
            <a:off x="296241" y="5682838"/>
            <a:ext cx="1343716" cy="936072"/>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8</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968099" y="207283"/>
            <a:ext cx="11387577" cy="707886"/>
          </a:xfrm>
          <a:prstGeom prst="rect">
            <a:avLst/>
          </a:prstGeom>
          <a:noFill/>
        </p:spPr>
        <p:txBody>
          <a:bodyPr wrap="square" rtlCol="0">
            <a:spAutoFit/>
          </a:bodyPr>
          <a:lstStyle/>
          <a:p>
            <a:r>
              <a:rPr lang="en-US" altLang="en-US" sz="4000" b="1" spc="300">
                <a:solidFill>
                  <a:srgbClr val="606060"/>
                </a:solidFill>
              </a:rPr>
              <a:t>Overview of Expenditure Categories (EC)</a:t>
            </a:r>
            <a:endParaRPr lang="en-US" sz="4000" b="1" spc="300">
              <a:solidFill>
                <a:srgbClr val="606060"/>
              </a:solidFill>
            </a:endParaRPr>
          </a:p>
        </p:txBody>
      </p:sp>
      <p:sp>
        <p:nvSpPr>
          <p:cNvPr id="8" name="Content Placeholder 2">
            <a:extLst>
              <a:ext uri="{FF2B5EF4-FFF2-40B4-BE49-F238E27FC236}">
                <a16:creationId xmlns:a16="http://schemas.microsoft.com/office/drawing/2014/main" id="{6FA0389D-CE6F-30AA-3550-AFD8FFB6A61A}"/>
              </a:ext>
            </a:extLst>
          </p:cNvPr>
          <p:cNvSpPr>
            <a:spLocks noGrp="1"/>
          </p:cNvSpPr>
          <p:nvPr>
            <p:ph idx="1"/>
          </p:nvPr>
        </p:nvSpPr>
        <p:spPr>
          <a:xfrm>
            <a:off x="1068733" y="1066355"/>
            <a:ext cx="10515600" cy="4622800"/>
          </a:xfrm>
        </p:spPr>
        <p:txBody>
          <a:bodyPr vert="horz" lIns="91440" tIns="45720" rIns="91440" bIns="45720" rtlCol="0" anchor="t">
            <a:normAutofit/>
          </a:bodyPr>
          <a:lstStyle/>
          <a:p>
            <a:pPr marL="0" indent="0">
              <a:lnSpc>
                <a:spcPct val="110000"/>
              </a:lnSpc>
              <a:buNone/>
              <a:defRPr/>
            </a:pPr>
            <a:r>
              <a:rPr lang="en-US" altLang="en-US" sz="2400">
                <a:solidFill>
                  <a:srgbClr val="606060"/>
                </a:solidFill>
                <a:latin typeface="Segoe UI Semilight"/>
                <a:cs typeface="Segoe UI Semilight"/>
              </a:rPr>
              <a:t>Per the US Treasury's </a:t>
            </a:r>
            <a:r>
              <a:rPr lang="en-US" altLang="en-US" sz="2400" b="1" u="sng">
                <a:solidFill>
                  <a:srgbClr val="3789CD"/>
                </a:solidFill>
                <a:latin typeface="Segoe UI Semilight"/>
                <a:cs typeface="Segoe UI Semilight"/>
                <a:hlinkClick r:id="rId5">
                  <a:extLst>
                    <a:ext uri="{A12FA001-AC4F-418D-AE19-62706E023703}">
                      <ahyp:hlinkClr xmlns:ahyp="http://schemas.microsoft.com/office/drawing/2018/hyperlinkcolor" val="tx"/>
                    </a:ext>
                  </a:extLst>
                </a:hlinkClick>
              </a:rPr>
              <a:t>Compliance &amp; Reporting Guidance</a:t>
            </a:r>
            <a:r>
              <a:rPr lang="en-US" altLang="en-US" sz="2400">
                <a:solidFill>
                  <a:srgbClr val="606060"/>
                </a:solidFill>
                <a:latin typeface="Segoe UI Semilight"/>
                <a:cs typeface="Segoe UI Semilight"/>
              </a:rPr>
              <a:t>, all expenditures must be reported under one of the following Expenditure Categories (EC): </a:t>
            </a:r>
            <a:endParaRPr lang="en-US" altLang="en-US" sz="2400">
              <a:solidFill>
                <a:srgbClr val="606060"/>
              </a:solidFill>
              <a:latin typeface="Segoe UI Semilight" panose="020B0402040204020203" pitchFamily="34" charset="0"/>
              <a:cs typeface="Segoe UI Semilight" panose="020B0402040204020203" pitchFamily="34" charset="0"/>
            </a:endParaRPr>
          </a:p>
          <a:p>
            <a:pPr marL="0" indent="0">
              <a:lnSpc>
                <a:spcPct val="110000"/>
              </a:lnSpc>
              <a:buFont typeface="Arial" panose="020B0604020202020204" pitchFamily="34" charset="0"/>
              <a:buNone/>
              <a:defRPr/>
            </a:pPr>
            <a:endParaRPr lang="en-US" altLang="en-US" sz="2400">
              <a:solidFill>
                <a:srgbClr val="606060"/>
              </a:solidFill>
              <a:latin typeface="Segoe UI Semilight" panose="020B0402040204020203" pitchFamily="34" charset="0"/>
              <a:cs typeface="Segoe UI Semilight" panose="020B0402040204020203" pitchFamily="34" charset="0"/>
            </a:endParaRPr>
          </a:p>
          <a:p>
            <a:pPr marL="0" indent="0">
              <a:lnSpc>
                <a:spcPct val="110000"/>
              </a:lnSpc>
              <a:buFont typeface="Arial" panose="020B0604020202020204" pitchFamily="34" charset="0"/>
              <a:buNone/>
              <a:defRPr/>
            </a:pPr>
            <a:r>
              <a:rPr lang="en-US" altLang="en-US" sz="2000" b="1">
                <a:solidFill>
                  <a:srgbClr val="606060"/>
                </a:solidFill>
                <a:latin typeface="Segoe UI Semilight"/>
                <a:cs typeface="Segoe UI Semilight"/>
              </a:rPr>
              <a:t>EC1. Supports Public Health Expenditures</a:t>
            </a:r>
          </a:p>
          <a:p>
            <a:pPr marL="0" indent="0">
              <a:lnSpc>
                <a:spcPct val="110000"/>
              </a:lnSpc>
              <a:buFont typeface="Arial" panose="020B0604020202020204" pitchFamily="34" charset="0"/>
              <a:buNone/>
              <a:defRPr/>
            </a:pPr>
            <a:r>
              <a:rPr lang="en-US" altLang="en-US" sz="2000" b="1">
                <a:solidFill>
                  <a:srgbClr val="606060"/>
                </a:solidFill>
                <a:latin typeface="Segoe UI Semilight"/>
                <a:cs typeface="Segoe UI Semilight"/>
              </a:rPr>
              <a:t>EC2. Addresses Negative Economic Impacts to Households/Small Businesses/Non-Profits/ Industries</a:t>
            </a:r>
          </a:p>
          <a:p>
            <a:pPr marL="0" indent="0">
              <a:buNone/>
              <a:defRPr/>
            </a:pPr>
            <a:r>
              <a:rPr lang="en-US" altLang="en-US" sz="2000" b="1">
                <a:solidFill>
                  <a:srgbClr val="606060"/>
                </a:solidFill>
                <a:latin typeface="Segoe UI Semilight"/>
                <a:cs typeface="Segoe UI Semilight"/>
              </a:rPr>
              <a:t>EC3. Addresses Public Health-Negative Economic Impact: Public Sector Capacity</a:t>
            </a:r>
          </a:p>
          <a:p>
            <a:pPr marL="0" indent="0">
              <a:buNone/>
              <a:defRPr/>
            </a:pPr>
            <a:endParaRPr lang="en-US" altLang="en-US" sz="2000">
              <a:solidFill>
                <a:srgbClr val="606060"/>
              </a:solidFill>
              <a:latin typeface="Segoe UI Semilight" panose="020B0402040204020203" pitchFamily="34" charset="0"/>
              <a:cs typeface="Segoe UI Semilight" panose="020B0402040204020203" pitchFamily="34" charset="0"/>
            </a:endParaRPr>
          </a:p>
          <a:p>
            <a:pPr marL="0" indent="0">
              <a:buNone/>
              <a:defRPr/>
            </a:pPr>
            <a:endParaRPr lang="en-US" sz="2000">
              <a:solidFill>
                <a:srgbClr val="000000"/>
              </a:solidFill>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077C846F-AC9C-FE0C-697B-9567BA483F5D}"/>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Tree>
    <p:extLst>
      <p:ext uri="{BB962C8B-B14F-4D97-AF65-F5344CB8AC3E}">
        <p14:creationId xmlns:p14="http://schemas.microsoft.com/office/powerpoint/2010/main" val="50359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AFBF-9E69-6D42-BF8E-3FAE8208AF6C}"/>
              </a:ext>
            </a:extLst>
          </p:cNvPr>
          <p:cNvPicPr>
            <a:picLocks noChangeAspect="1"/>
          </p:cNvPicPr>
          <p:nvPr/>
        </p:nvPicPr>
        <p:blipFill>
          <a:blip r:embed="rId3"/>
          <a:stretch>
            <a:fillRect/>
          </a:stretch>
        </p:blipFill>
        <p:spPr>
          <a:xfrm>
            <a:off x="1838739" y="6324148"/>
            <a:ext cx="9332843" cy="148375"/>
          </a:xfrm>
          <a:prstGeom prst="rect">
            <a:avLst/>
          </a:prstGeom>
        </p:spPr>
      </p:pic>
      <p:grpSp>
        <p:nvGrpSpPr>
          <p:cNvPr id="3" name="Group 2">
            <a:extLst>
              <a:ext uri="{FF2B5EF4-FFF2-40B4-BE49-F238E27FC236}">
                <a16:creationId xmlns:a16="http://schemas.microsoft.com/office/drawing/2014/main" id="{A1ABF6D8-33BB-B28C-449D-CB4C45860543}"/>
              </a:ext>
            </a:extLst>
          </p:cNvPr>
          <p:cNvGrpSpPr/>
          <p:nvPr/>
        </p:nvGrpSpPr>
        <p:grpSpPr>
          <a:xfrm>
            <a:off x="11219490" y="5973039"/>
            <a:ext cx="621792" cy="707886"/>
            <a:chOff x="11300770" y="5017999"/>
            <a:chExt cx="621792" cy="707886"/>
          </a:xfrm>
        </p:grpSpPr>
        <p:sp>
          <p:nvSpPr>
            <p:cNvPr id="2" name="Oval 1">
              <a:extLst>
                <a:ext uri="{FF2B5EF4-FFF2-40B4-BE49-F238E27FC236}">
                  <a16:creationId xmlns:a16="http://schemas.microsoft.com/office/drawing/2014/main" id="{948F0783-FCD3-CF20-D516-736FC6486380}"/>
                </a:ext>
              </a:extLst>
            </p:cNvPr>
            <p:cNvSpPr/>
            <p:nvPr/>
          </p:nvSpPr>
          <p:spPr>
            <a:xfrm>
              <a:off x="11300770" y="5061046"/>
              <a:ext cx="621792" cy="621792"/>
            </a:xfrm>
            <a:prstGeom prst="ellipse">
              <a:avLst/>
            </a:prstGeom>
            <a:solidFill>
              <a:srgbClr val="8FBAE3"/>
            </a:solidFill>
            <a:ln>
              <a:solidFill>
                <a:srgbClr val="B6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2DC549-4391-B658-34D2-058E7E8DA2D0}"/>
                </a:ext>
              </a:extLst>
            </p:cNvPr>
            <p:cNvSpPr txBox="1"/>
            <p:nvPr/>
          </p:nvSpPr>
          <p:spPr>
            <a:xfrm>
              <a:off x="11465892" y="5017999"/>
              <a:ext cx="291548" cy="707886"/>
            </a:xfrm>
            <a:prstGeom prst="rect">
              <a:avLst/>
            </a:prstGeom>
            <a:noFill/>
          </p:spPr>
          <p:txBody>
            <a:bodyPr wrap="square" rtlCol="0">
              <a:spAutoFit/>
            </a:bodyPr>
            <a:lstStyle/>
            <a:p>
              <a:pPr algn="ctr"/>
              <a:r>
                <a:rPr lang="en-US" sz="4000" b="1">
                  <a:solidFill>
                    <a:schemeClr val="bg1"/>
                  </a:solidFill>
                </a:rPr>
                <a:t>9</a:t>
              </a:r>
            </a:p>
          </p:txBody>
        </p:sp>
      </p:grpSp>
      <p:sp>
        <p:nvSpPr>
          <p:cNvPr id="10" name="TextBox 9">
            <a:extLst>
              <a:ext uri="{FF2B5EF4-FFF2-40B4-BE49-F238E27FC236}">
                <a16:creationId xmlns:a16="http://schemas.microsoft.com/office/drawing/2014/main" id="{B671C01F-FCA0-0FE1-43D5-580C6E4F50EB}"/>
              </a:ext>
            </a:extLst>
          </p:cNvPr>
          <p:cNvSpPr txBox="1"/>
          <p:nvPr/>
        </p:nvSpPr>
        <p:spPr>
          <a:xfrm>
            <a:off x="968099" y="205824"/>
            <a:ext cx="11387577" cy="707886"/>
          </a:xfrm>
          <a:prstGeom prst="rect">
            <a:avLst/>
          </a:prstGeom>
          <a:noFill/>
        </p:spPr>
        <p:txBody>
          <a:bodyPr wrap="square" rtlCol="0">
            <a:spAutoFit/>
          </a:bodyPr>
          <a:lstStyle/>
          <a:p>
            <a:r>
              <a:rPr lang="en-US" altLang="en-US" sz="4000" b="1" spc="300">
                <a:solidFill>
                  <a:srgbClr val="606060"/>
                </a:solidFill>
              </a:rPr>
              <a:t>Common Federal Expense Categories</a:t>
            </a:r>
            <a:endParaRPr lang="en-US" sz="4000" b="1" spc="300">
              <a:solidFill>
                <a:srgbClr val="606060"/>
              </a:solidFill>
            </a:endParaRPr>
          </a:p>
        </p:txBody>
      </p:sp>
      <p:sp>
        <p:nvSpPr>
          <p:cNvPr id="8" name="TextBox 7">
            <a:extLst>
              <a:ext uri="{FF2B5EF4-FFF2-40B4-BE49-F238E27FC236}">
                <a16:creationId xmlns:a16="http://schemas.microsoft.com/office/drawing/2014/main" id="{6E5CEF2C-97A9-0B0C-EA72-F2A5EF9D93B4}"/>
              </a:ext>
            </a:extLst>
          </p:cNvPr>
          <p:cNvSpPr txBox="1"/>
          <p:nvPr/>
        </p:nvSpPr>
        <p:spPr>
          <a:xfrm>
            <a:off x="350718" y="935034"/>
            <a:ext cx="4878507" cy="2123658"/>
          </a:xfrm>
          <a:prstGeom prst="rect">
            <a:avLst/>
          </a:prstGeom>
          <a:noFill/>
        </p:spPr>
        <p:txBody>
          <a:bodyPr wrap="square">
            <a:spAutoFit/>
          </a:bodyPr>
          <a:lstStyle/>
          <a:p>
            <a:pPr eaLnBrk="1" hangingPunct="1">
              <a:defRPr/>
            </a:pPr>
            <a:r>
              <a:rPr lang="en-US" altLang="en-US" sz="2800" b="1" u="sng">
                <a:solidFill>
                  <a:srgbClr val="235D8D"/>
                </a:solidFill>
                <a:latin typeface="Segoe UI Semilight" panose="020B0402040204020203" pitchFamily="34" charset="0"/>
                <a:cs typeface="Segoe UI Semilight" panose="020B0402040204020203" pitchFamily="34" charset="0"/>
              </a:rPr>
              <a:t>1.  Public Health</a:t>
            </a:r>
          </a:p>
          <a:p>
            <a:pPr marL="285750" indent="-285750" eaLnBrk="1" hangingPunct="1">
              <a:buFont typeface="Wingdings" panose="05000000000000000000" pitchFamily="2" charset="2"/>
              <a:buChar char="Ø"/>
              <a:defRPr/>
            </a:pPr>
            <a:r>
              <a:rPr lang="en-US" sz="1600" b="1">
                <a:solidFill>
                  <a:srgbClr val="235D8D"/>
                </a:solidFill>
                <a:latin typeface="Segoe UI Semilight" panose="020B0402040204020203" pitchFamily="34" charset="0"/>
                <a:cs typeface="Segoe UI Semilight" panose="020B0402040204020203" pitchFamily="34" charset="0"/>
              </a:rPr>
              <a:t>Community Violence Interventions</a:t>
            </a:r>
            <a:endParaRPr lang="en-US" altLang="en-US" sz="1600" b="1">
              <a:solidFill>
                <a:srgbClr val="235D8D"/>
              </a:solidFill>
              <a:latin typeface="Segoe UI Semilight" panose="020B0402040204020203" pitchFamily="34" charset="0"/>
              <a:cs typeface="Segoe UI Semilight" panose="020B0402040204020203" pitchFamily="34" charset="0"/>
            </a:endParaRPr>
          </a:p>
          <a:p>
            <a:pPr marL="285750" indent="-285750" fontAlgn="auto">
              <a:spcAft>
                <a:spcPts val="0"/>
              </a:spcAft>
              <a:buFont typeface="Wingdings" panose="05000000000000000000" pitchFamily="2" charset="2"/>
              <a:buChar char="§"/>
              <a:defRPr/>
            </a:pPr>
            <a:r>
              <a:rPr lang="en-US" sz="1400">
                <a:latin typeface="Segoe UI Semilight" panose="020B0402040204020203" pitchFamily="34" charset="0"/>
                <a:cs typeface="Segoe UI Semilight" panose="020B0402040204020203" pitchFamily="34" charset="0"/>
              </a:rPr>
              <a:t>1.11  Community Violence Interventions</a:t>
            </a:r>
          </a:p>
          <a:p>
            <a:pPr marL="285750" indent="-285750" eaLnBrk="1" hangingPunct="1">
              <a:buFont typeface="Wingdings" panose="05000000000000000000" pitchFamily="2" charset="2"/>
              <a:buChar char="Ø"/>
              <a:defRPr/>
            </a:pPr>
            <a:r>
              <a:rPr lang="en-US" sz="1600" b="1">
                <a:solidFill>
                  <a:srgbClr val="235D8D"/>
                </a:solidFill>
                <a:latin typeface="Segoe UI Semilight" panose="020B0402040204020203" pitchFamily="34" charset="0"/>
                <a:cs typeface="Segoe UI Semilight" panose="020B0402040204020203" pitchFamily="34" charset="0"/>
              </a:rPr>
              <a:t>Behavioral Health</a:t>
            </a:r>
          </a:p>
          <a:p>
            <a:pPr marL="285750" indent="-285750" fontAlgn="auto">
              <a:spcAft>
                <a:spcPts val="0"/>
              </a:spcAft>
              <a:buFont typeface="Wingdings" panose="05000000000000000000" pitchFamily="2" charset="2"/>
              <a:buChar char="§"/>
              <a:defRPr/>
            </a:pPr>
            <a:r>
              <a:rPr lang="en-US" sz="1400">
                <a:latin typeface="Segoe UI Semilight" panose="020B0402040204020203" pitchFamily="34" charset="0"/>
                <a:cs typeface="Segoe UI Semilight" panose="020B0402040204020203" pitchFamily="34" charset="0"/>
              </a:rPr>
              <a:t>1.12  Mental Health Services</a:t>
            </a:r>
          </a:p>
          <a:p>
            <a:pPr marL="285750" indent="-285750" fontAlgn="auto">
              <a:spcAft>
                <a:spcPts val="0"/>
              </a:spcAft>
              <a:buFont typeface="Wingdings" panose="05000000000000000000" pitchFamily="2" charset="2"/>
              <a:buChar char="§"/>
              <a:defRPr/>
            </a:pPr>
            <a:r>
              <a:rPr lang="en-US" sz="1400">
                <a:latin typeface="Segoe UI Semilight" panose="020B0402040204020203" pitchFamily="34" charset="0"/>
                <a:cs typeface="Segoe UI Semilight" panose="020B0402040204020203" pitchFamily="34" charset="0"/>
              </a:rPr>
              <a:t>1.13  Substance Use Services</a:t>
            </a:r>
          </a:p>
          <a:p>
            <a:pPr marL="285750" indent="-285750" eaLnBrk="1" hangingPunct="1">
              <a:buFont typeface="Wingdings" panose="05000000000000000000" pitchFamily="2" charset="2"/>
              <a:buChar char="Ø"/>
              <a:defRPr/>
            </a:pPr>
            <a:r>
              <a:rPr lang="en-US" sz="1600" b="1">
                <a:solidFill>
                  <a:srgbClr val="235D8D"/>
                </a:solidFill>
                <a:latin typeface="Segoe UI Semilight" panose="020B0402040204020203" pitchFamily="34" charset="0"/>
                <a:cs typeface="Segoe UI Semilight" panose="020B0402040204020203" pitchFamily="34" charset="0"/>
              </a:rPr>
              <a:t>Other</a:t>
            </a:r>
          </a:p>
          <a:p>
            <a:pPr marL="285750" indent="-285750" fontAlgn="auto">
              <a:spcAft>
                <a:spcPts val="0"/>
              </a:spcAft>
              <a:buFont typeface="Wingdings" panose="05000000000000000000" pitchFamily="2" charset="2"/>
              <a:buChar char="§"/>
              <a:defRPr/>
            </a:pPr>
            <a:r>
              <a:rPr lang="en-US" sz="1400">
                <a:latin typeface="Segoe UI Semilight" panose="020B0402040204020203" pitchFamily="34" charset="0"/>
                <a:cs typeface="Segoe UI Semilight" panose="020B0402040204020203" pitchFamily="34" charset="0"/>
              </a:rPr>
              <a:t>1.14 Other Public Health Services</a:t>
            </a:r>
          </a:p>
        </p:txBody>
      </p:sp>
      <p:sp>
        <p:nvSpPr>
          <p:cNvPr id="7" name="TextBox 6">
            <a:extLst>
              <a:ext uri="{FF2B5EF4-FFF2-40B4-BE49-F238E27FC236}">
                <a16:creationId xmlns:a16="http://schemas.microsoft.com/office/drawing/2014/main" id="{DD425B23-4C96-0932-B0B9-F7A035EB51FE}"/>
              </a:ext>
            </a:extLst>
          </p:cNvPr>
          <p:cNvSpPr txBox="1"/>
          <p:nvPr/>
        </p:nvSpPr>
        <p:spPr>
          <a:xfrm>
            <a:off x="6211614" y="6055841"/>
            <a:ext cx="5372720" cy="276999"/>
          </a:xfrm>
          <a:prstGeom prst="rect">
            <a:avLst/>
          </a:prstGeom>
          <a:noFill/>
        </p:spPr>
        <p:txBody>
          <a:bodyPr wrap="square" rtlCol="0">
            <a:spAutoFit/>
          </a:bodyPr>
          <a:lstStyle/>
          <a:p>
            <a:pPr algn="just"/>
            <a:r>
              <a:rPr lang="en-US" sz="1200" spc="300">
                <a:latin typeface="+mj-lt"/>
              </a:rPr>
              <a:t>CO-RESPONDER SERVICES ARPA APPLICATION FAQS</a:t>
            </a:r>
          </a:p>
        </p:txBody>
      </p:sp>
      <p:sp>
        <p:nvSpPr>
          <p:cNvPr id="4" name="TextBox 3">
            <a:extLst>
              <a:ext uri="{FF2B5EF4-FFF2-40B4-BE49-F238E27FC236}">
                <a16:creationId xmlns:a16="http://schemas.microsoft.com/office/drawing/2014/main" id="{2FA3B716-DA85-2792-C1BC-3645F410A171}"/>
              </a:ext>
            </a:extLst>
          </p:cNvPr>
          <p:cNvSpPr txBox="1"/>
          <p:nvPr/>
        </p:nvSpPr>
        <p:spPr>
          <a:xfrm>
            <a:off x="350718" y="3043570"/>
            <a:ext cx="5341457" cy="4001095"/>
          </a:xfrm>
          <a:prstGeom prst="rect">
            <a:avLst/>
          </a:prstGeom>
          <a:noFill/>
        </p:spPr>
        <p:txBody>
          <a:bodyPr wrap="square">
            <a:spAutoFit/>
          </a:bodyPr>
          <a:lstStyle/>
          <a:p>
            <a:pPr fontAlgn="auto">
              <a:spcAft>
                <a:spcPts val="0"/>
              </a:spcAft>
              <a:defRPr/>
            </a:pPr>
            <a:r>
              <a:rPr lang="en-US" altLang="en-US" sz="2800">
                <a:solidFill>
                  <a:srgbClr val="235D8D"/>
                </a:solidFill>
                <a:latin typeface="Segoe UI Semilight" panose="020B0402040204020203" pitchFamily="34" charset="0"/>
                <a:cs typeface="Segoe UI Semilight" panose="020B0402040204020203" pitchFamily="34" charset="0"/>
              </a:rPr>
              <a:t>2</a:t>
            </a:r>
            <a:r>
              <a:rPr lang="en-US" altLang="en-US" sz="2800" b="1" u="sng">
                <a:solidFill>
                  <a:srgbClr val="235D8D"/>
                </a:solidFill>
                <a:latin typeface="Segoe UI Semilight" panose="020B0402040204020203" pitchFamily="34" charset="0"/>
                <a:cs typeface="Segoe UI Semilight" panose="020B0402040204020203" pitchFamily="34" charset="0"/>
              </a:rPr>
              <a:t>. Negative Economic Impacts</a:t>
            </a:r>
          </a:p>
          <a:p>
            <a:pPr fontAlgn="auto">
              <a:spcAft>
                <a:spcPts val="0"/>
              </a:spcAft>
              <a:buFont typeface="Wingdings" panose="05000000000000000000" pitchFamily="2" charset="2"/>
              <a:buChar char="Ø"/>
              <a:defRPr/>
            </a:pPr>
            <a:r>
              <a:rPr lang="en-US" sz="1600" b="1">
                <a:solidFill>
                  <a:srgbClr val="235D8D"/>
                </a:solidFill>
                <a:latin typeface="Segoe UI Semilight" panose="020B0402040204020203" pitchFamily="34" charset="0"/>
                <a:cs typeface="Segoe UI Semilight" panose="020B0402040204020203" pitchFamily="34" charset="0"/>
              </a:rPr>
              <a:t>Assistance to Households</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2.1  Household Assistance Food Programs</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2.2  Household Assistance, Rent, Mortgage, and Utility Aid</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2.3  Household Assistance : Cash Transfers</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2.4  Household Assistance : Internet Access Programs</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2.5 Household Assistance :Paid Sick and</a:t>
            </a:r>
            <a:r>
              <a:rPr lang="en-US" sz="1400">
                <a:latin typeface="Segoe UI Semilight" panose="020B0402040204020203" pitchFamily="34" charset="0"/>
                <a:cs typeface="Segoe UI Semilight" panose="020B0402040204020203" pitchFamily="34" charset="0"/>
              </a:rPr>
              <a:t> Medical Leave</a:t>
            </a:r>
            <a:endParaRPr lang="en-US" altLang="en-US" sz="1400">
              <a:latin typeface="Segoe UI Semilight" panose="020B0402040204020203" pitchFamily="34" charset="0"/>
              <a:cs typeface="Segoe UI Semilight" panose="020B0402040204020203" pitchFamily="34" charset="0"/>
            </a:endParaRP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2.6 Household Assistance : Health Insurance</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2.7 Household Assistance : </a:t>
            </a:r>
            <a:r>
              <a:rPr lang="en-US" sz="1400">
                <a:latin typeface="Segoe UI Semilight" panose="020B0402040204020203" pitchFamily="34" charset="0"/>
                <a:cs typeface="Segoe UI Semilight" panose="020B0402040204020203" pitchFamily="34" charset="0"/>
              </a:rPr>
              <a:t>Services for Un/Unbanked</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2.8 Household Assistance : </a:t>
            </a:r>
            <a:r>
              <a:rPr lang="en-US" sz="1400">
                <a:latin typeface="Segoe UI Semilight" panose="020B0402040204020203" pitchFamily="34" charset="0"/>
                <a:cs typeface="Segoe UI Semilight" panose="020B0402040204020203" pitchFamily="34" charset="0"/>
              </a:rPr>
              <a:t>Survivor’s Benefits</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2.9 Household Assistance : </a:t>
            </a:r>
            <a:r>
              <a:rPr lang="en-US" sz="1400">
                <a:latin typeface="Segoe UI Semilight" panose="020B0402040204020203" pitchFamily="34" charset="0"/>
                <a:cs typeface="Segoe UI Semilight" panose="020B0402040204020203" pitchFamily="34" charset="0"/>
              </a:rPr>
              <a:t>Unemployment Benefits or Cash Assistance to Unemployed Workers</a:t>
            </a:r>
          </a:p>
          <a:p>
            <a:pPr marL="285750" indent="-285750">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2.10 </a:t>
            </a:r>
            <a:r>
              <a:rPr lang="en-US" sz="1400">
                <a:latin typeface="Segoe UI Semilight" panose="020B0402040204020203" pitchFamily="34" charset="0"/>
                <a:cs typeface="Segoe UI Semilight" panose="020B0402040204020203" pitchFamily="34" charset="0"/>
              </a:rPr>
              <a:t>Assistance to Unemployed or Underemployed Workers (job training, subsidized employment, employment supports or incentives)</a:t>
            </a:r>
          </a:p>
          <a:p>
            <a:pPr marL="285750" indent="-285750" fontAlgn="auto">
              <a:spcAft>
                <a:spcPts val="0"/>
              </a:spcAft>
              <a:buFont typeface="Arial" panose="020B0604020202020204" pitchFamily="34" charset="0"/>
              <a:buChar char="•"/>
              <a:defRPr/>
            </a:pPr>
            <a:endParaRPr lang="en-US" altLang="en-US" sz="1400">
              <a:latin typeface="Segoe UI Semilight" panose="020B0402040204020203" pitchFamily="34" charset="0"/>
              <a:cs typeface="Segoe UI Semilight" panose="020B0402040204020203" pitchFamily="34" charset="0"/>
            </a:endParaRPr>
          </a:p>
          <a:p>
            <a:pPr marL="285750" indent="-285750" fontAlgn="auto">
              <a:spcAft>
                <a:spcPts val="0"/>
              </a:spcAft>
              <a:buFont typeface="Arial" panose="020B0604020202020204" pitchFamily="34" charset="0"/>
              <a:buChar char="•"/>
              <a:defRPr/>
            </a:pPr>
            <a:endParaRPr lang="en-US" altLang="en-US" sz="1400">
              <a:latin typeface="Segoe UI Semilight" panose="020B0402040204020203" pitchFamily="34" charset="0"/>
              <a:cs typeface="Segoe UI Semilight" panose="020B0402040204020203" pitchFamily="34" charset="0"/>
            </a:endParaRPr>
          </a:p>
        </p:txBody>
      </p:sp>
      <p:sp>
        <p:nvSpPr>
          <p:cNvPr id="11" name="TextBox 10">
            <a:extLst>
              <a:ext uri="{FF2B5EF4-FFF2-40B4-BE49-F238E27FC236}">
                <a16:creationId xmlns:a16="http://schemas.microsoft.com/office/drawing/2014/main" id="{F6A9A173-920C-E807-1318-ECFAE1A0ECA9}"/>
              </a:ext>
            </a:extLst>
          </p:cNvPr>
          <p:cNvSpPr txBox="1"/>
          <p:nvPr/>
        </p:nvSpPr>
        <p:spPr>
          <a:xfrm>
            <a:off x="5848350" y="917912"/>
            <a:ext cx="6347249" cy="5509200"/>
          </a:xfrm>
          <a:prstGeom prst="rect">
            <a:avLst/>
          </a:prstGeom>
          <a:noFill/>
        </p:spPr>
        <p:txBody>
          <a:bodyPr wrap="square">
            <a:spAutoFit/>
          </a:bodyPr>
          <a:lstStyle/>
          <a:p>
            <a:pPr fontAlgn="auto">
              <a:spcAft>
                <a:spcPts val="0"/>
              </a:spcAft>
              <a:buFont typeface="Wingdings" panose="05000000000000000000" pitchFamily="2" charset="2"/>
              <a:buChar char="Ø"/>
              <a:defRPr/>
            </a:pPr>
            <a:r>
              <a:rPr lang="en-US" sz="1600" b="1">
                <a:solidFill>
                  <a:srgbClr val="235D8D"/>
                </a:solidFill>
                <a:latin typeface="Segoe UI Semilight" panose="020B0402040204020203" pitchFamily="34" charset="0"/>
                <a:cs typeface="Segoe UI Semilight" panose="020B0402040204020203" pitchFamily="34" charset="0"/>
              </a:rPr>
              <a:t>Assistance to Households (continued)</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2.11 </a:t>
            </a:r>
            <a:r>
              <a:rPr lang="en-US" sz="1400">
                <a:latin typeface="Segoe UI Semilight" panose="020B0402040204020203" pitchFamily="34" charset="0"/>
                <a:cs typeface="Segoe UI Semilight" panose="020B0402040204020203" pitchFamily="34" charset="0"/>
              </a:rPr>
              <a:t>Healthy Childhood Environments: Child Care</a:t>
            </a:r>
          </a:p>
          <a:p>
            <a:pPr marL="285750" indent="-285750" fontAlgn="auto">
              <a:spcAft>
                <a:spcPts val="0"/>
              </a:spcAft>
              <a:buFont typeface="Arial" panose="020B0604020202020204" pitchFamily="34" charset="0"/>
              <a:buChar char="•"/>
              <a:defRPr/>
            </a:pPr>
            <a:r>
              <a:rPr lang="en-US" altLang="en-US" sz="1400">
                <a:latin typeface="Segoe UI Semilight" panose="020B0402040204020203" pitchFamily="34" charset="0"/>
                <a:cs typeface="Segoe UI Semilight" panose="020B0402040204020203" pitchFamily="34" charset="0"/>
              </a:rPr>
              <a:t>2.12 </a:t>
            </a:r>
            <a:r>
              <a:rPr lang="en-US" sz="1400">
                <a:latin typeface="Segoe UI Semilight" panose="020B0402040204020203" pitchFamily="34" charset="0"/>
                <a:cs typeface="Segoe UI Semilight" panose="020B0402040204020203" pitchFamily="34" charset="0"/>
              </a:rPr>
              <a:t>Healthy Childhood Environments: Home Visiting</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2.13 Healthy Childhood Environments: Services to Foster Youth or Families Involved in Child Welfare System</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2.14 Healthy Childhood Environments: Early Learning</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2.15 Long-term Housing Security: Affordable Housing</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2.16 Long-term Housing Security: Services for Unhoused Persons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2.17 Housing Support: Housing Vouchers and Relocation Assistance for Disproportionately Impacted Communities*^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2.18  Housing Support: Other Housing Assistance</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2.19  Social Determinants of Health: Community Health Workers or Benefits Navigators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2.20  Social Determinants of Health: Lead Remediation</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2.21  Medical Facilities for Disproportionately Impacted Communities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2.22  Strong Healthy Communities: Neighborhood Features that Promote Health and Safety</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2.23  Strong Healthy Communities: Demolition and Rehabilitation of Properties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2.24  Addressing Educational Disparities: Aid to High-Poverty Districts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2.25 Addressing Educational Disparities: Academic, Social, and Emotional Services</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2.27Addressing Impacts of Lost Instructional Time</a:t>
            </a:r>
          </a:p>
          <a:p>
            <a:pPr marL="285750" indent="-285750" fontAlgn="auto">
              <a:spcAft>
                <a:spcPts val="0"/>
              </a:spcAft>
              <a:buFont typeface="Arial" panose="020B0604020202020204" pitchFamily="34" charset="0"/>
              <a:buChar char="•"/>
              <a:defRPr/>
            </a:pPr>
            <a:r>
              <a:rPr lang="en-US" sz="1400">
                <a:latin typeface="Segoe UI Semilight" panose="020B0402040204020203" pitchFamily="34" charset="0"/>
                <a:cs typeface="Segoe UI Semilight" panose="020B0402040204020203" pitchFamily="34" charset="0"/>
              </a:rPr>
              <a:t>2.28 Contributions to UI Trust Funds</a:t>
            </a:r>
          </a:p>
          <a:p>
            <a:pPr marL="285750" indent="-285750" fontAlgn="auto">
              <a:spcAft>
                <a:spcPts val="0"/>
              </a:spcAft>
              <a:buFont typeface="Arial" panose="020B0604020202020204" pitchFamily="34" charset="0"/>
              <a:buChar char="•"/>
              <a:defRPr/>
            </a:pPr>
            <a:endParaRPr lang="en-US" sz="14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32625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0ed2af-98ce-40a6-b40c-62bdf2cd7cef">
      <Terms xmlns="http://schemas.microsoft.com/office/infopath/2007/PartnerControls"/>
    </lcf76f155ced4ddcb4097134ff3c332f>
    <SharedWithUsers xmlns="e2eba2c3-c2da-4807-8914-f99ee4ffff22">
      <UserInfo>
        <DisplayName>Emma J. Goforth</DisplayName>
        <AccountId>12</AccountId>
        <AccountType/>
      </UserInfo>
      <UserInfo>
        <DisplayName>Natalee Salcedo</DisplayName>
        <AccountId>13</AccountId>
        <AccountType/>
      </UserInfo>
      <UserInfo>
        <DisplayName>Karla Estrada</DisplayName>
        <AccountId>126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1FB52916955F45B0F886570D34CB1E" ma:contentTypeVersion="12" ma:contentTypeDescription="Create a new document." ma:contentTypeScope="" ma:versionID="fc94b4e4f6bad855137fdd0ddfe71363">
  <xsd:schema xmlns:xsd="http://www.w3.org/2001/XMLSchema" xmlns:xs="http://www.w3.org/2001/XMLSchema" xmlns:p="http://schemas.microsoft.com/office/2006/metadata/properties" xmlns:ns2="120ed2af-98ce-40a6-b40c-62bdf2cd7cef" xmlns:ns3="e2eba2c3-c2da-4807-8914-f99ee4ffff22" targetNamespace="http://schemas.microsoft.com/office/2006/metadata/properties" ma:root="true" ma:fieldsID="280e111f6142d4d16476917b950a2932" ns2:_="" ns3:_="">
    <xsd:import namespace="120ed2af-98ce-40a6-b40c-62bdf2cd7cef"/>
    <xsd:import namespace="e2eba2c3-c2da-4807-8914-f99ee4ffff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ed2af-98ce-40a6-b40c-62bdf2cd7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16a0825-92a5-4f57-b1ec-726f1fdd4ea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eba2c3-c2da-4807-8914-f99ee4ffff2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F9099-0999-4BF6-B325-64E02EF6C66B}">
  <ds:schemaRefs>
    <ds:schemaRef ds:uri="http://purl.org/dc/elements/1.1/"/>
    <ds:schemaRef ds:uri="http://schemas.microsoft.com/office/2006/metadata/properties"/>
    <ds:schemaRef ds:uri="e2eba2c3-c2da-4807-8914-f99ee4ffff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20ed2af-98ce-40a6-b40c-62bdf2cd7cef"/>
    <ds:schemaRef ds:uri="http://www.w3.org/XML/1998/namespace"/>
    <ds:schemaRef ds:uri="http://purl.org/dc/dcmitype/"/>
  </ds:schemaRefs>
</ds:datastoreItem>
</file>

<file path=customXml/itemProps2.xml><?xml version="1.0" encoding="utf-8"?>
<ds:datastoreItem xmlns:ds="http://schemas.openxmlformats.org/officeDocument/2006/customXml" ds:itemID="{36C1BF06-BD64-4AB8-9B26-62F676F8BF20}">
  <ds:schemaRefs>
    <ds:schemaRef ds:uri="120ed2af-98ce-40a6-b40c-62bdf2cd7cef"/>
    <ds:schemaRef ds:uri="e2eba2c3-c2da-4807-8914-f99ee4ffff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827E9A-F851-402C-BABA-77D61500EF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3775</Words>
  <Application>Microsoft Office PowerPoint</Application>
  <PresentationFormat>Widescreen</PresentationFormat>
  <Paragraphs>554</Paragraphs>
  <Slides>46</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Courier New</vt:lpstr>
      <vt:lpstr>Segoe UI Semilight</vt:lpstr>
      <vt:lpstr>Symbol</vt:lpstr>
      <vt:lpstr>Times New Roman</vt:lpstr>
      <vt:lpstr>Trebuchet MS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PowerPoint template for Adams County employees to use.</cp:keywords>
  <cp:lastModifiedBy>Fran Babrow</cp:lastModifiedBy>
  <cp:revision>26</cp:revision>
  <dcterms:created xsi:type="dcterms:W3CDTF">2023-11-29T03:53:36Z</dcterms:created>
  <dcterms:modified xsi:type="dcterms:W3CDTF">2024-05-24T14:56:28Z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0x010100E31FB52916955F45B0F886570D34CB1E</vt:lpwstr>
  </property>
  <property fmtid="{D5CDD505-2E9C-101B-9397-08002B2CF9AE}" pid="3" name="MediaServiceImageTags">
    <vt:lpwstr/>
  </property>
</Properties>
</file>